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7"/>
  </p:notesMasterIdLst>
  <p:sldIdLst>
    <p:sldId id="256" r:id="rId2"/>
    <p:sldId id="258" r:id="rId3"/>
    <p:sldId id="267" r:id="rId4"/>
    <p:sldId id="257" r:id="rId5"/>
    <p:sldId id="266" r:id="rId6"/>
    <p:sldId id="277" r:id="rId7"/>
    <p:sldId id="265" r:id="rId8"/>
    <p:sldId id="274" r:id="rId9"/>
    <p:sldId id="264" r:id="rId10"/>
    <p:sldId id="279" r:id="rId11"/>
    <p:sldId id="275" r:id="rId12"/>
    <p:sldId id="283" r:id="rId13"/>
    <p:sldId id="280" r:id="rId14"/>
    <p:sldId id="281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33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8" autoAdjust="0"/>
    <p:restoredTop sz="94660"/>
  </p:normalViewPr>
  <p:slideViewPr>
    <p:cSldViewPr snapToGrid="0">
      <p:cViewPr varScale="1">
        <p:scale>
          <a:sx n="43" d="100"/>
          <a:sy n="43" d="100"/>
        </p:scale>
        <p:origin x="72" y="9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/>
      <dgm:t>
        <a:bodyPr/>
        <a:lstStyle/>
        <a:p>
          <a:r>
            <a:rPr lang="fr-FR" dirty="0"/>
            <a:t>B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5"/>
        </a:solidFill>
      </dgm:spPr>
      <dgm:t>
        <a:bodyPr/>
        <a:lstStyle/>
        <a:p>
          <a:r>
            <a:rPr lang="fr-FR" dirty="0"/>
            <a:t>B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88B738-30D9-4BC7-B03B-24DF902EB2E1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1F5DC0-4E54-48EA-AAC7-52B3A7ADEC0E}">
      <dgm:prSet phldrT="[Text]" phldr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 dirty="0"/>
        </a:p>
      </dgm:t>
    </dgm:pt>
    <dgm:pt modelId="{0D39DC04-D1FF-49CF-955D-5210847BF0A3}" type="parTrans" cxnId="{52C1DA03-7014-44F4-9B46-9A12DAF08F46}">
      <dgm:prSet/>
      <dgm:spPr/>
      <dgm:t>
        <a:bodyPr/>
        <a:lstStyle/>
        <a:p>
          <a:endParaRPr lang="en-US"/>
        </a:p>
      </dgm:t>
    </dgm:pt>
    <dgm:pt modelId="{A90BD8F0-3081-4580-86AF-63DA9FFABEF3}" type="sibTrans" cxnId="{52C1DA03-7014-44F4-9B46-9A12DAF08F46}">
      <dgm:prSet/>
      <dgm:spPr/>
      <dgm:t>
        <a:bodyPr/>
        <a:lstStyle/>
        <a:p>
          <a:endParaRPr lang="en-US"/>
        </a:p>
      </dgm:t>
    </dgm:pt>
    <dgm:pt modelId="{62478776-E5ED-4E8F-99C4-70D10AD55506}">
      <dgm:prSet phldrT="[Text]" phldr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DD82F6D1-B8D7-408E-80ED-4B1D2C2CBA60}" type="parTrans" cxnId="{E9B3A888-2B36-4BB7-A8D7-D383594750A2}">
      <dgm:prSet/>
      <dgm:spPr/>
      <dgm:t>
        <a:bodyPr/>
        <a:lstStyle/>
        <a:p>
          <a:endParaRPr lang="en-US"/>
        </a:p>
      </dgm:t>
    </dgm:pt>
    <dgm:pt modelId="{445638EC-0D16-4957-99A1-F0121E9D971A}" type="sibTrans" cxnId="{E9B3A888-2B36-4BB7-A8D7-D383594750A2}">
      <dgm:prSet/>
      <dgm:spPr/>
      <dgm:t>
        <a:bodyPr/>
        <a:lstStyle/>
        <a:p>
          <a:endParaRPr lang="en-US"/>
        </a:p>
      </dgm:t>
    </dgm:pt>
    <dgm:pt modelId="{70A9168C-AA34-4AAD-95B1-4EEE13ADA4F0}">
      <dgm:prSet phldrT="[Text]" phldr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06CC7FC4-2BC2-4B32-8184-0FDEDC547950}" type="parTrans" cxnId="{E8535D0C-56EF-4EF5-82F1-3E343A46628E}">
      <dgm:prSet/>
      <dgm:spPr/>
      <dgm:t>
        <a:bodyPr/>
        <a:lstStyle/>
        <a:p>
          <a:endParaRPr lang="en-US"/>
        </a:p>
      </dgm:t>
    </dgm:pt>
    <dgm:pt modelId="{B65FB196-5420-4903-A3AC-83544484C666}" type="sibTrans" cxnId="{E8535D0C-56EF-4EF5-82F1-3E343A46628E}">
      <dgm:prSet/>
      <dgm:spPr/>
      <dgm:t>
        <a:bodyPr/>
        <a:lstStyle/>
        <a:p>
          <a:endParaRPr lang="en-US"/>
        </a:p>
      </dgm:t>
    </dgm:pt>
    <dgm:pt modelId="{019455D6-0AC6-4944-98B1-8DD558465A72}">
      <dgm:prSet phldrT="[Text]" phldr="1"/>
      <dgm:spPr/>
      <dgm:t>
        <a:bodyPr/>
        <a:lstStyle/>
        <a:p>
          <a:endParaRPr lang="en-US"/>
        </a:p>
      </dgm:t>
    </dgm:pt>
    <dgm:pt modelId="{9893CAD4-BF1D-48F0-9F76-856776E9E16E}" type="parTrans" cxnId="{AE696B79-91AA-47A3-8385-DB2653D518AD}">
      <dgm:prSet/>
      <dgm:spPr/>
      <dgm:t>
        <a:bodyPr/>
        <a:lstStyle/>
        <a:p>
          <a:endParaRPr lang="en-US"/>
        </a:p>
      </dgm:t>
    </dgm:pt>
    <dgm:pt modelId="{A90CFEF3-99FC-4A1D-8AE8-3C00F9299CFE}" type="sibTrans" cxnId="{AE696B79-91AA-47A3-8385-DB2653D518AD}">
      <dgm:prSet/>
      <dgm:spPr/>
      <dgm:t>
        <a:bodyPr/>
        <a:lstStyle/>
        <a:p>
          <a:endParaRPr lang="en-US"/>
        </a:p>
      </dgm:t>
    </dgm:pt>
    <dgm:pt modelId="{6136209E-CB5B-4906-9695-51D997CA056C}">
      <dgm:prSet phldrT="[Text]" phldr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 dirty="0"/>
        </a:p>
      </dgm:t>
    </dgm:pt>
    <dgm:pt modelId="{435344EE-B086-4C02-95EA-119D5DE82043}" type="parTrans" cxnId="{6D33BDF2-721D-405C-B867-5B1939208A9D}">
      <dgm:prSet/>
      <dgm:spPr/>
      <dgm:t>
        <a:bodyPr/>
        <a:lstStyle/>
        <a:p>
          <a:endParaRPr lang="en-US"/>
        </a:p>
      </dgm:t>
    </dgm:pt>
    <dgm:pt modelId="{6359F5C9-D186-4934-8178-7E2B323EB851}" type="sibTrans" cxnId="{6D33BDF2-721D-405C-B867-5B1939208A9D}">
      <dgm:prSet/>
      <dgm:spPr/>
      <dgm:t>
        <a:bodyPr/>
        <a:lstStyle/>
        <a:p>
          <a:endParaRPr lang="en-US"/>
        </a:p>
      </dgm:t>
    </dgm:pt>
    <dgm:pt modelId="{800F7C25-1DE2-4F1E-85BE-307C3849E58D}" type="pres">
      <dgm:prSet presAssocID="{7C88B738-30D9-4BC7-B03B-24DF902EB2E1}" presName="matrix" presStyleCnt="0">
        <dgm:presLayoutVars>
          <dgm:chMax val="1"/>
          <dgm:dir/>
          <dgm:resizeHandles val="exact"/>
        </dgm:presLayoutVars>
      </dgm:prSet>
      <dgm:spPr/>
    </dgm:pt>
    <dgm:pt modelId="{93F7B493-2E4D-45F1-85C1-3A18AD0DB971}" type="pres">
      <dgm:prSet presAssocID="{7C88B738-30D9-4BC7-B03B-24DF902EB2E1}" presName="diamond" presStyleLbl="bgShp" presStyleIdx="0" presStyleCnt="1"/>
      <dgm:spPr/>
    </dgm:pt>
    <dgm:pt modelId="{0C84DB0D-B4B9-4405-B44B-1B61051BAAC8}" type="pres">
      <dgm:prSet presAssocID="{7C88B738-30D9-4BC7-B03B-24DF902EB2E1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210CAF8-A630-4953-BC24-F248D782A4BD}" type="pres">
      <dgm:prSet presAssocID="{7C88B738-30D9-4BC7-B03B-24DF902EB2E1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4D8A51C8-0040-44B9-8EE9-65DB26074FB3}" type="pres">
      <dgm:prSet presAssocID="{7C88B738-30D9-4BC7-B03B-24DF902EB2E1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750C9DA-4140-4188-955C-884C501B182A}" type="pres">
      <dgm:prSet presAssocID="{7C88B738-30D9-4BC7-B03B-24DF902EB2E1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2C1DA03-7014-44F4-9B46-9A12DAF08F46}" srcId="{7C88B738-30D9-4BC7-B03B-24DF902EB2E1}" destId="{2C1F5DC0-4E54-48EA-AAC7-52B3A7ADEC0E}" srcOrd="0" destOrd="0" parTransId="{0D39DC04-D1FF-49CF-955D-5210847BF0A3}" sibTransId="{A90BD8F0-3081-4580-86AF-63DA9FFABEF3}"/>
    <dgm:cxn modelId="{E8535D0C-56EF-4EF5-82F1-3E343A46628E}" srcId="{7C88B738-30D9-4BC7-B03B-24DF902EB2E1}" destId="{70A9168C-AA34-4AAD-95B1-4EEE13ADA4F0}" srcOrd="3" destOrd="0" parTransId="{06CC7FC4-2BC2-4B32-8184-0FDEDC547950}" sibTransId="{B65FB196-5420-4903-A3AC-83544484C666}"/>
    <dgm:cxn modelId="{42016B25-EEE5-4FD3-9961-4D1C54880C6E}" type="presOf" srcId="{7C88B738-30D9-4BC7-B03B-24DF902EB2E1}" destId="{800F7C25-1DE2-4F1E-85BE-307C3849E58D}" srcOrd="0" destOrd="0" presId="urn:microsoft.com/office/officeart/2005/8/layout/matrix3"/>
    <dgm:cxn modelId="{DD733A39-8BD5-4BE4-89C8-3C865A881A03}" type="presOf" srcId="{70A9168C-AA34-4AAD-95B1-4EEE13ADA4F0}" destId="{D750C9DA-4140-4188-955C-884C501B182A}" srcOrd="0" destOrd="0" presId="urn:microsoft.com/office/officeart/2005/8/layout/matrix3"/>
    <dgm:cxn modelId="{AE696B79-91AA-47A3-8385-DB2653D518AD}" srcId="{7C88B738-30D9-4BC7-B03B-24DF902EB2E1}" destId="{019455D6-0AC6-4944-98B1-8DD558465A72}" srcOrd="4" destOrd="0" parTransId="{9893CAD4-BF1D-48F0-9F76-856776E9E16E}" sibTransId="{A90CFEF3-99FC-4A1D-8AE8-3C00F9299CFE}"/>
    <dgm:cxn modelId="{E9B3A888-2B36-4BB7-A8D7-D383594750A2}" srcId="{7C88B738-30D9-4BC7-B03B-24DF902EB2E1}" destId="{62478776-E5ED-4E8F-99C4-70D10AD55506}" srcOrd="2" destOrd="0" parTransId="{DD82F6D1-B8D7-408E-80ED-4B1D2C2CBA60}" sibTransId="{445638EC-0D16-4957-99A1-F0121E9D971A}"/>
    <dgm:cxn modelId="{C604EBAA-BD55-4518-9681-E8D0A66ECBBF}" type="presOf" srcId="{6136209E-CB5B-4906-9695-51D997CA056C}" destId="{F210CAF8-A630-4953-BC24-F248D782A4BD}" srcOrd="0" destOrd="0" presId="urn:microsoft.com/office/officeart/2005/8/layout/matrix3"/>
    <dgm:cxn modelId="{A68EDCE7-00D3-4438-B5DD-4EDFBCA411C4}" type="presOf" srcId="{2C1F5DC0-4E54-48EA-AAC7-52B3A7ADEC0E}" destId="{0C84DB0D-B4B9-4405-B44B-1B61051BAAC8}" srcOrd="0" destOrd="0" presId="urn:microsoft.com/office/officeart/2005/8/layout/matrix3"/>
    <dgm:cxn modelId="{6D33BDF2-721D-405C-B867-5B1939208A9D}" srcId="{7C88B738-30D9-4BC7-B03B-24DF902EB2E1}" destId="{6136209E-CB5B-4906-9695-51D997CA056C}" srcOrd="1" destOrd="0" parTransId="{435344EE-B086-4C02-95EA-119D5DE82043}" sibTransId="{6359F5C9-D186-4934-8178-7E2B323EB851}"/>
    <dgm:cxn modelId="{9615F2FD-61D6-42E7-B916-976976E82A16}" type="presOf" srcId="{62478776-E5ED-4E8F-99C4-70D10AD55506}" destId="{4D8A51C8-0040-44B9-8EE9-65DB26074FB3}" srcOrd="0" destOrd="0" presId="urn:microsoft.com/office/officeart/2005/8/layout/matrix3"/>
    <dgm:cxn modelId="{985127F1-AE35-462A-907E-EE5FC3CA2CBB}" type="presParOf" srcId="{800F7C25-1DE2-4F1E-85BE-307C3849E58D}" destId="{93F7B493-2E4D-45F1-85C1-3A18AD0DB971}" srcOrd="0" destOrd="0" presId="urn:microsoft.com/office/officeart/2005/8/layout/matrix3"/>
    <dgm:cxn modelId="{6D7DD14B-1C51-4004-8FEB-0B67C81A23AC}" type="presParOf" srcId="{800F7C25-1DE2-4F1E-85BE-307C3849E58D}" destId="{0C84DB0D-B4B9-4405-B44B-1B61051BAAC8}" srcOrd="1" destOrd="0" presId="urn:microsoft.com/office/officeart/2005/8/layout/matrix3"/>
    <dgm:cxn modelId="{2BCC1EB0-40CF-4DFE-8C65-246B10D23F9B}" type="presParOf" srcId="{800F7C25-1DE2-4F1E-85BE-307C3849E58D}" destId="{F210CAF8-A630-4953-BC24-F248D782A4BD}" srcOrd="2" destOrd="0" presId="urn:microsoft.com/office/officeart/2005/8/layout/matrix3"/>
    <dgm:cxn modelId="{09E86DE3-76B3-498C-B847-497C1544A2AD}" type="presParOf" srcId="{800F7C25-1DE2-4F1E-85BE-307C3849E58D}" destId="{4D8A51C8-0040-44B9-8EE9-65DB26074FB3}" srcOrd="3" destOrd="0" presId="urn:microsoft.com/office/officeart/2005/8/layout/matrix3"/>
    <dgm:cxn modelId="{0B5FB469-BEAD-4087-B180-11859DFDECF2}" type="presParOf" srcId="{800F7C25-1DE2-4F1E-85BE-307C3849E58D}" destId="{D750C9DA-4140-4188-955C-884C501B182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12019B1-4752-4D5D-940A-AC33FB4304B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606520-DDFE-4EDB-B966-D11E7AA575F8}">
      <dgm:prSet/>
      <dgm:spPr/>
      <dgm:t>
        <a:bodyPr/>
        <a:lstStyle/>
        <a:p>
          <a:r>
            <a:rPr lang="en-US" dirty="0" err="1"/>
            <a:t>nb</a:t>
          </a:r>
          <a:r>
            <a:rPr lang="en-US" dirty="0"/>
            <a:t> of slices = 50</a:t>
          </a:r>
        </a:p>
      </dgm:t>
    </dgm:pt>
    <dgm:pt modelId="{FDCD03A6-58F6-41E2-94FB-12D846AF7B6D}" type="parTrans" cxnId="{612FF46C-09AA-4C5E-983F-152B8DCD1D00}">
      <dgm:prSet/>
      <dgm:spPr/>
      <dgm:t>
        <a:bodyPr/>
        <a:lstStyle/>
        <a:p>
          <a:endParaRPr lang="en-US"/>
        </a:p>
      </dgm:t>
    </dgm:pt>
    <dgm:pt modelId="{20CAF55B-3487-4C2E-B886-879EC6953E16}" type="sibTrans" cxnId="{612FF46C-09AA-4C5E-983F-152B8DCD1D00}">
      <dgm:prSet/>
      <dgm:spPr/>
      <dgm:t>
        <a:bodyPr/>
        <a:lstStyle/>
        <a:p>
          <a:endParaRPr lang="en-US"/>
        </a:p>
      </dgm:t>
    </dgm:pt>
    <dgm:pt modelId="{E651CE67-2187-4D34-ACD7-BCF6F36915CD}">
      <dgm:prSet/>
      <dgm:spPr/>
      <dgm:t>
        <a:bodyPr/>
        <a:lstStyle/>
        <a:p>
          <a:r>
            <a:rPr lang="en-US"/>
            <a:t>Slice thickness = 3mm</a:t>
          </a:r>
        </a:p>
      </dgm:t>
    </dgm:pt>
    <dgm:pt modelId="{A133BF11-7AB8-4782-9D59-01EF2838DF59}" type="parTrans" cxnId="{B69BE660-7C81-4952-80C0-577176C9AF07}">
      <dgm:prSet/>
      <dgm:spPr/>
      <dgm:t>
        <a:bodyPr/>
        <a:lstStyle/>
        <a:p>
          <a:endParaRPr lang="en-US"/>
        </a:p>
      </dgm:t>
    </dgm:pt>
    <dgm:pt modelId="{14A01FC1-CDB4-4598-B161-36860E30BF78}" type="sibTrans" cxnId="{B69BE660-7C81-4952-80C0-577176C9AF07}">
      <dgm:prSet/>
      <dgm:spPr/>
      <dgm:t>
        <a:bodyPr/>
        <a:lstStyle/>
        <a:p>
          <a:endParaRPr lang="en-US"/>
        </a:p>
      </dgm:t>
    </dgm:pt>
    <dgm:pt modelId="{DFFF8CC7-D201-40B4-BF79-8507364590D3}">
      <dgm:prSet/>
      <dgm:spPr/>
      <dgm:t>
        <a:bodyPr/>
        <a:lstStyle/>
        <a:p>
          <a:r>
            <a:rPr lang="en-US" dirty="0"/>
            <a:t>TE = 30ms</a:t>
          </a:r>
        </a:p>
      </dgm:t>
    </dgm:pt>
    <dgm:pt modelId="{3CDBF9D8-CD6E-432C-B6D3-1D39FA74006F}" type="parTrans" cxnId="{BF2E794E-6A43-4287-96FA-2AD5F4F3BD06}">
      <dgm:prSet/>
      <dgm:spPr/>
      <dgm:t>
        <a:bodyPr/>
        <a:lstStyle/>
        <a:p>
          <a:endParaRPr lang="en-US"/>
        </a:p>
      </dgm:t>
    </dgm:pt>
    <dgm:pt modelId="{03D09DDE-2DCC-4EE2-9BE9-1FCFABABDFDA}" type="sibTrans" cxnId="{BF2E794E-6A43-4287-96FA-2AD5F4F3BD06}">
      <dgm:prSet/>
      <dgm:spPr/>
      <dgm:t>
        <a:bodyPr/>
        <a:lstStyle/>
        <a:p>
          <a:endParaRPr lang="en-US"/>
        </a:p>
      </dgm:t>
    </dgm:pt>
    <dgm:pt modelId="{3D5566C0-0F97-4D79-9553-8F0A0AA39011}">
      <dgm:prSet/>
      <dgm:spPr/>
      <dgm:t>
        <a:bodyPr/>
        <a:lstStyle/>
        <a:p>
          <a:r>
            <a:rPr lang="en-US" dirty="0"/>
            <a:t>TR = 2,8s</a:t>
          </a:r>
        </a:p>
      </dgm:t>
    </dgm:pt>
    <dgm:pt modelId="{5E86B5F2-3953-40FA-A7E5-2109EA9F641C}" type="parTrans" cxnId="{B1F299BE-74C9-4192-AF48-66740664F600}">
      <dgm:prSet/>
      <dgm:spPr/>
      <dgm:t>
        <a:bodyPr/>
        <a:lstStyle/>
        <a:p>
          <a:endParaRPr lang="en-US"/>
        </a:p>
      </dgm:t>
    </dgm:pt>
    <dgm:pt modelId="{DAF178C7-6613-48E4-85AA-899E6A733BFF}" type="sibTrans" cxnId="{B1F299BE-74C9-4192-AF48-66740664F600}">
      <dgm:prSet/>
      <dgm:spPr/>
      <dgm:t>
        <a:bodyPr/>
        <a:lstStyle/>
        <a:p>
          <a:endParaRPr lang="en-US"/>
        </a:p>
      </dgm:t>
    </dgm:pt>
    <dgm:pt modelId="{E8914442-B141-42BB-AA8A-BFC167620E88}">
      <dgm:prSet/>
      <dgm:spPr/>
      <dgm:t>
        <a:bodyPr/>
        <a:lstStyle/>
        <a:p>
          <a:r>
            <a:rPr lang="en-US" dirty="0"/>
            <a:t>voxel size = 3x3x3mm</a:t>
          </a:r>
        </a:p>
      </dgm:t>
    </dgm:pt>
    <dgm:pt modelId="{23607BB9-2C25-419E-970F-4BE52270A980}" type="parTrans" cxnId="{E67C8044-911C-487F-8393-E27BFFA3174C}">
      <dgm:prSet/>
      <dgm:spPr/>
      <dgm:t>
        <a:bodyPr/>
        <a:lstStyle/>
        <a:p>
          <a:endParaRPr lang="en-US"/>
        </a:p>
      </dgm:t>
    </dgm:pt>
    <dgm:pt modelId="{12589DFE-A5B3-47D9-93E3-2FA6A4A17465}" type="sibTrans" cxnId="{E67C8044-911C-487F-8393-E27BFFA3174C}">
      <dgm:prSet/>
      <dgm:spPr/>
      <dgm:t>
        <a:bodyPr/>
        <a:lstStyle/>
        <a:p>
          <a:endParaRPr lang="en-US"/>
        </a:p>
      </dgm:t>
    </dgm:pt>
    <dgm:pt modelId="{5B43610E-FF2D-47B4-A833-70AFFAD2F4F7}">
      <dgm:prSet/>
      <dgm:spPr/>
      <dgm:t>
        <a:bodyPr/>
        <a:lstStyle/>
        <a:p>
          <a:r>
            <a:rPr lang="de-DE" dirty="0" err="1"/>
            <a:t>iPAT</a:t>
          </a:r>
          <a:r>
            <a:rPr lang="de-DE" dirty="0"/>
            <a:t> </a:t>
          </a:r>
          <a:r>
            <a:rPr lang="de-DE" dirty="0" err="1"/>
            <a:t>grappa</a:t>
          </a:r>
          <a:r>
            <a:rPr lang="de-DE" dirty="0"/>
            <a:t> 2 </a:t>
          </a:r>
          <a:r>
            <a:rPr lang="de-DE" dirty="0" err="1"/>
            <a:t>factor</a:t>
          </a:r>
          <a:r>
            <a:rPr lang="de-DE" dirty="0"/>
            <a:t> </a:t>
          </a:r>
          <a:endParaRPr lang="en-US" dirty="0"/>
        </a:p>
      </dgm:t>
    </dgm:pt>
    <dgm:pt modelId="{E9C968CB-5616-4D2D-98CE-06C05A72ED6A}" type="parTrans" cxnId="{475756B7-C1B7-47F7-875C-78EF61D01B2C}">
      <dgm:prSet/>
      <dgm:spPr/>
      <dgm:t>
        <a:bodyPr/>
        <a:lstStyle/>
        <a:p>
          <a:endParaRPr lang="en-US"/>
        </a:p>
      </dgm:t>
    </dgm:pt>
    <dgm:pt modelId="{6E06E6BC-1816-408E-91F3-F3994A9276B6}" type="sibTrans" cxnId="{475756B7-C1B7-47F7-875C-78EF61D01B2C}">
      <dgm:prSet/>
      <dgm:spPr/>
      <dgm:t>
        <a:bodyPr/>
        <a:lstStyle/>
        <a:p>
          <a:endParaRPr lang="en-US"/>
        </a:p>
      </dgm:t>
    </dgm:pt>
    <dgm:pt modelId="{D17B658F-FDD2-4E10-A263-1C5A02BDA4D8}" type="pres">
      <dgm:prSet presAssocID="{E12019B1-4752-4D5D-940A-AC33FB4304BE}" presName="vert0" presStyleCnt="0">
        <dgm:presLayoutVars>
          <dgm:dir/>
          <dgm:animOne val="branch"/>
          <dgm:animLvl val="lvl"/>
        </dgm:presLayoutVars>
      </dgm:prSet>
      <dgm:spPr/>
    </dgm:pt>
    <dgm:pt modelId="{9FDE377B-0FC8-481B-8B73-D8CBEE76D283}" type="pres">
      <dgm:prSet presAssocID="{11606520-DDFE-4EDB-B966-D11E7AA575F8}" presName="thickLine" presStyleLbl="alignNode1" presStyleIdx="0" presStyleCnt="6"/>
      <dgm:spPr/>
    </dgm:pt>
    <dgm:pt modelId="{AB367DC0-EA04-4BCA-A37D-A216E79B2AD0}" type="pres">
      <dgm:prSet presAssocID="{11606520-DDFE-4EDB-B966-D11E7AA575F8}" presName="horz1" presStyleCnt="0"/>
      <dgm:spPr/>
    </dgm:pt>
    <dgm:pt modelId="{F96D4D77-082C-48D1-8C9A-9659CA9CCECE}" type="pres">
      <dgm:prSet presAssocID="{11606520-DDFE-4EDB-B966-D11E7AA575F8}" presName="tx1" presStyleLbl="revTx" presStyleIdx="0" presStyleCnt="6"/>
      <dgm:spPr/>
    </dgm:pt>
    <dgm:pt modelId="{C970317E-AF16-450B-9EFB-57BF4FE47272}" type="pres">
      <dgm:prSet presAssocID="{11606520-DDFE-4EDB-B966-D11E7AA575F8}" presName="vert1" presStyleCnt="0"/>
      <dgm:spPr/>
    </dgm:pt>
    <dgm:pt modelId="{08AD0823-8667-414B-9758-9FC884F2A2F7}" type="pres">
      <dgm:prSet presAssocID="{E651CE67-2187-4D34-ACD7-BCF6F36915CD}" presName="thickLine" presStyleLbl="alignNode1" presStyleIdx="1" presStyleCnt="6"/>
      <dgm:spPr/>
    </dgm:pt>
    <dgm:pt modelId="{1F47498D-2BEB-456F-B8C9-3CBA5449A46F}" type="pres">
      <dgm:prSet presAssocID="{E651CE67-2187-4D34-ACD7-BCF6F36915CD}" presName="horz1" presStyleCnt="0"/>
      <dgm:spPr/>
    </dgm:pt>
    <dgm:pt modelId="{84D034E5-DA0F-46F6-A673-4DF21E0647B3}" type="pres">
      <dgm:prSet presAssocID="{E651CE67-2187-4D34-ACD7-BCF6F36915CD}" presName="tx1" presStyleLbl="revTx" presStyleIdx="1" presStyleCnt="6"/>
      <dgm:spPr/>
    </dgm:pt>
    <dgm:pt modelId="{E35B2F20-ED20-45E9-B55E-921551CAB687}" type="pres">
      <dgm:prSet presAssocID="{E651CE67-2187-4D34-ACD7-BCF6F36915CD}" presName="vert1" presStyleCnt="0"/>
      <dgm:spPr/>
    </dgm:pt>
    <dgm:pt modelId="{16800FF7-E4E5-48F3-9BD9-B265913E2C6F}" type="pres">
      <dgm:prSet presAssocID="{DFFF8CC7-D201-40B4-BF79-8507364590D3}" presName="thickLine" presStyleLbl="alignNode1" presStyleIdx="2" presStyleCnt="6"/>
      <dgm:spPr/>
    </dgm:pt>
    <dgm:pt modelId="{7421DF85-7A07-4A25-80D7-5742C11E1546}" type="pres">
      <dgm:prSet presAssocID="{DFFF8CC7-D201-40B4-BF79-8507364590D3}" presName="horz1" presStyleCnt="0"/>
      <dgm:spPr/>
    </dgm:pt>
    <dgm:pt modelId="{8B1409C7-5669-43E3-A977-CB5153C8987B}" type="pres">
      <dgm:prSet presAssocID="{DFFF8CC7-D201-40B4-BF79-8507364590D3}" presName="tx1" presStyleLbl="revTx" presStyleIdx="2" presStyleCnt="6"/>
      <dgm:spPr/>
    </dgm:pt>
    <dgm:pt modelId="{C8527EC3-A61E-4683-A8E8-0709DFDB4444}" type="pres">
      <dgm:prSet presAssocID="{DFFF8CC7-D201-40B4-BF79-8507364590D3}" presName="vert1" presStyleCnt="0"/>
      <dgm:spPr/>
    </dgm:pt>
    <dgm:pt modelId="{AEDD8CAB-1313-4C2C-A610-5C8FD17D50AA}" type="pres">
      <dgm:prSet presAssocID="{3D5566C0-0F97-4D79-9553-8F0A0AA39011}" presName="thickLine" presStyleLbl="alignNode1" presStyleIdx="3" presStyleCnt="6"/>
      <dgm:spPr/>
    </dgm:pt>
    <dgm:pt modelId="{22CE63F0-2D5E-4A66-AFC4-EB3AD181FE7E}" type="pres">
      <dgm:prSet presAssocID="{3D5566C0-0F97-4D79-9553-8F0A0AA39011}" presName="horz1" presStyleCnt="0"/>
      <dgm:spPr/>
    </dgm:pt>
    <dgm:pt modelId="{E40CA9ED-4706-4C1A-858E-09BDA788ABE2}" type="pres">
      <dgm:prSet presAssocID="{3D5566C0-0F97-4D79-9553-8F0A0AA39011}" presName="tx1" presStyleLbl="revTx" presStyleIdx="3" presStyleCnt="6"/>
      <dgm:spPr/>
    </dgm:pt>
    <dgm:pt modelId="{C37D0EEE-4773-4D70-9936-D7BD7FB54D4F}" type="pres">
      <dgm:prSet presAssocID="{3D5566C0-0F97-4D79-9553-8F0A0AA39011}" presName="vert1" presStyleCnt="0"/>
      <dgm:spPr/>
    </dgm:pt>
    <dgm:pt modelId="{C7D066F5-5E0F-4781-ADA2-13DE3427D30F}" type="pres">
      <dgm:prSet presAssocID="{E8914442-B141-42BB-AA8A-BFC167620E88}" presName="thickLine" presStyleLbl="alignNode1" presStyleIdx="4" presStyleCnt="6"/>
      <dgm:spPr/>
    </dgm:pt>
    <dgm:pt modelId="{B0591A1B-DF4E-4AF7-B562-4FB27E3C5D0E}" type="pres">
      <dgm:prSet presAssocID="{E8914442-B141-42BB-AA8A-BFC167620E88}" presName="horz1" presStyleCnt="0"/>
      <dgm:spPr/>
    </dgm:pt>
    <dgm:pt modelId="{B463AF19-1211-44C1-8628-1AEA651409CC}" type="pres">
      <dgm:prSet presAssocID="{E8914442-B141-42BB-AA8A-BFC167620E88}" presName="tx1" presStyleLbl="revTx" presStyleIdx="4" presStyleCnt="6"/>
      <dgm:spPr/>
    </dgm:pt>
    <dgm:pt modelId="{87B3EB0B-B73B-4F84-9987-5413EF776BC8}" type="pres">
      <dgm:prSet presAssocID="{E8914442-B141-42BB-AA8A-BFC167620E88}" presName="vert1" presStyleCnt="0"/>
      <dgm:spPr/>
    </dgm:pt>
    <dgm:pt modelId="{48C0678D-EDD3-49E2-BC62-9872594A2520}" type="pres">
      <dgm:prSet presAssocID="{5B43610E-FF2D-47B4-A833-70AFFAD2F4F7}" presName="thickLine" presStyleLbl="alignNode1" presStyleIdx="5" presStyleCnt="6"/>
      <dgm:spPr/>
    </dgm:pt>
    <dgm:pt modelId="{FC84FF67-BED5-45FC-B6D9-922F68B7349C}" type="pres">
      <dgm:prSet presAssocID="{5B43610E-FF2D-47B4-A833-70AFFAD2F4F7}" presName="horz1" presStyleCnt="0"/>
      <dgm:spPr/>
    </dgm:pt>
    <dgm:pt modelId="{05D22224-5040-48EE-BDC8-BE15D4A74E4C}" type="pres">
      <dgm:prSet presAssocID="{5B43610E-FF2D-47B4-A833-70AFFAD2F4F7}" presName="tx1" presStyleLbl="revTx" presStyleIdx="5" presStyleCnt="6"/>
      <dgm:spPr/>
    </dgm:pt>
    <dgm:pt modelId="{C067BE1F-2D66-4AD9-9B7B-334C5BE4546E}" type="pres">
      <dgm:prSet presAssocID="{5B43610E-FF2D-47B4-A833-70AFFAD2F4F7}" presName="vert1" presStyleCnt="0"/>
      <dgm:spPr/>
    </dgm:pt>
  </dgm:ptLst>
  <dgm:cxnLst>
    <dgm:cxn modelId="{72113421-F56D-4B37-91B4-748324D6CF3E}" type="presOf" srcId="{3D5566C0-0F97-4D79-9553-8F0A0AA39011}" destId="{E40CA9ED-4706-4C1A-858E-09BDA788ABE2}" srcOrd="0" destOrd="0" presId="urn:microsoft.com/office/officeart/2008/layout/LinedList"/>
    <dgm:cxn modelId="{B69BE660-7C81-4952-80C0-577176C9AF07}" srcId="{E12019B1-4752-4D5D-940A-AC33FB4304BE}" destId="{E651CE67-2187-4D34-ACD7-BCF6F36915CD}" srcOrd="1" destOrd="0" parTransId="{A133BF11-7AB8-4782-9D59-01EF2838DF59}" sibTransId="{14A01FC1-CDB4-4598-B161-36860E30BF78}"/>
    <dgm:cxn modelId="{E67C8044-911C-487F-8393-E27BFFA3174C}" srcId="{E12019B1-4752-4D5D-940A-AC33FB4304BE}" destId="{E8914442-B141-42BB-AA8A-BFC167620E88}" srcOrd="4" destOrd="0" parTransId="{23607BB9-2C25-419E-970F-4BE52270A980}" sibTransId="{12589DFE-A5B3-47D9-93E3-2FA6A4A17465}"/>
    <dgm:cxn modelId="{612FF46C-09AA-4C5E-983F-152B8DCD1D00}" srcId="{E12019B1-4752-4D5D-940A-AC33FB4304BE}" destId="{11606520-DDFE-4EDB-B966-D11E7AA575F8}" srcOrd="0" destOrd="0" parTransId="{FDCD03A6-58F6-41E2-94FB-12D846AF7B6D}" sibTransId="{20CAF55B-3487-4C2E-B886-879EC6953E16}"/>
    <dgm:cxn modelId="{BF2E794E-6A43-4287-96FA-2AD5F4F3BD06}" srcId="{E12019B1-4752-4D5D-940A-AC33FB4304BE}" destId="{DFFF8CC7-D201-40B4-BF79-8507364590D3}" srcOrd="2" destOrd="0" parTransId="{3CDBF9D8-CD6E-432C-B6D3-1D39FA74006F}" sibTransId="{03D09DDE-2DCC-4EE2-9BE9-1FCFABABDFDA}"/>
    <dgm:cxn modelId="{3A2F0081-9658-41D0-AD11-E2F079897789}" type="presOf" srcId="{5B43610E-FF2D-47B4-A833-70AFFAD2F4F7}" destId="{05D22224-5040-48EE-BDC8-BE15D4A74E4C}" srcOrd="0" destOrd="0" presId="urn:microsoft.com/office/officeart/2008/layout/LinedList"/>
    <dgm:cxn modelId="{C263FB99-D729-4E86-BC34-0853E1C04555}" type="presOf" srcId="{E8914442-B141-42BB-AA8A-BFC167620E88}" destId="{B463AF19-1211-44C1-8628-1AEA651409CC}" srcOrd="0" destOrd="0" presId="urn:microsoft.com/office/officeart/2008/layout/LinedList"/>
    <dgm:cxn modelId="{4C449D9B-C2FC-4CD7-8F89-C4D294224F03}" type="presOf" srcId="{11606520-DDFE-4EDB-B966-D11E7AA575F8}" destId="{F96D4D77-082C-48D1-8C9A-9659CA9CCECE}" srcOrd="0" destOrd="0" presId="urn:microsoft.com/office/officeart/2008/layout/LinedList"/>
    <dgm:cxn modelId="{FB8F929E-F383-4BEE-9A64-8F96AE54BFFA}" type="presOf" srcId="{E12019B1-4752-4D5D-940A-AC33FB4304BE}" destId="{D17B658F-FDD2-4E10-A263-1C5A02BDA4D8}" srcOrd="0" destOrd="0" presId="urn:microsoft.com/office/officeart/2008/layout/LinedList"/>
    <dgm:cxn modelId="{EEE1BEB6-EFEA-45A4-891E-451AA25FCC90}" type="presOf" srcId="{DFFF8CC7-D201-40B4-BF79-8507364590D3}" destId="{8B1409C7-5669-43E3-A977-CB5153C8987B}" srcOrd="0" destOrd="0" presId="urn:microsoft.com/office/officeart/2008/layout/LinedList"/>
    <dgm:cxn modelId="{475756B7-C1B7-47F7-875C-78EF61D01B2C}" srcId="{E12019B1-4752-4D5D-940A-AC33FB4304BE}" destId="{5B43610E-FF2D-47B4-A833-70AFFAD2F4F7}" srcOrd="5" destOrd="0" parTransId="{E9C968CB-5616-4D2D-98CE-06C05A72ED6A}" sibTransId="{6E06E6BC-1816-408E-91F3-F3994A9276B6}"/>
    <dgm:cxn modelId="{B1F299BE-74C9-4192-AF48-66740664F600}" srcId="{E12019B1-4752-4D5D-940A-AC33FB4304BE}" destId="{3D5566C0-0F97-4D79-9553-8F0A0AA39011}" srcOrd="3" destOrd="0" parTransId="{5E86B5F2-3953-40FA-A7E5-2109EA9F641C}" sibTransId="{DAF178C7-6613-48E4-85AA-899E6A733BFF}"/>
    <dgm:cxn modelId="{B8EF92CF-FAE4-4DBC-9141-FAB5986FD035}" type="presOf" srcId="{E651CE67-2187-4D34-ACD7-BCF6F36915CD}" destId="{84D034E5-DA0F-46F6-A673-4DF21E0647B3}" srcOrd="0" destOrd="0" presId="urn:microsoft.com/office/officeart/2008/layout/LinedList"/>
    <dgm:cxn modelId="{C091131C-E8D3-4DD0-8ED8-EEDBAE46D081}" type="presParOf" srcId="{D17B658F-FDD2-4E10-A263-1C5A02BDA4D8}" destId="{9FDE377B-0FC8-481B-8B73-D8CBEE76D283}" srcOrd="0" destOrd="0" presId="urn:microsoft.com/office/officeart/2008/layout/LinedList"/>
    <dgm:cxn modelId="{49620431-61F3-486B-82FC-4BE12E3D31E9}" type="presParOf" srcId="{D17B658F-FDD2-4E10-A263-1C5A02BDA4D8}" destId="{AB367DC0-EA04-4BCA-A37D-A216E79B2AD0}" srcOrd="1" destOrd="0" presId="urn:microsoft.com/office/officeart/2008/layout/LinedList"/>
    <dgm:cxn modelId="{755BAF7C-AB6D-439C-A9D9-CB691F028263}" type="presParOf" srcId="{AB367DC0-EA04-4BCA-A37D-A216E79B2AD0}" destId="{F96D4D77-082C-48D1-8C9A-9659CA9CCECE}" srcOrd="0" destOrd="0" presId="urn:microsoft.com/office/officeart/2008/layout/LinedList"/>
    <dgm:cxn modelId="{4D0831E5-55DF-4E5F-A50F-3B7BF59EEB74}" type="presParOf" srcId="{AB367DC0-EA04-4BCA-A37D-A216E79B2AD0}" destId="{C970317E-AF16-450B-9EFB-57BF4FE47272}" srcOrd="1" destOrd="0" presId="urn:microsoft.com/office/officeart/2008/layout/LinedList"/>
    <dgm:cxn modelId="{67D982E9-750D-4C2C-9F49-21AFED4FCCC8}" type="presParOf" srcId="{D17B658F-FDD2-4E10-A263-1C5A02BDA4D8}" destId="{08AD0823-8667-414B-9758-9FC884F2A2F7}" srcOrd="2" destOrd="0" presId="urn:microsoft.com/office/officeart/2008/layout/LinedList"/>
    <dgm:cxn modelId="{98D24921-47C5-47BA-82A6-C5EE5F023018}" type="presParOf" srcId="{D17B658F-FDD2-4E10-A263-1C5A02BDA4D8}" destId="{1F47498D-2BEB-456F-B8C9-3CBA5449A46F}" srcOrd="3" destOrd="0" presId="urn:microsoft.com/office/officeart/2008/layout/LinedList"/>
    <dgm:cxn modelId="{6CE64365-98B3-4352-9082-3FFEDA211A68}" type="presParOf" srcId="{1F47498D-2BEB-456F-B8C9-3CBA5449A46F}" destId="{84D034E5-DA0F-46F6-A673-4DF21E0647B3}" srcOrd="0" destOrd="0" presId="urn:microsoft.com/office/officeart/2008/layout/LinedList"/>
    <dgm:cxn modelId="{73E3E1F0-D6FE-42ED-BEBF-8836CCBF36DF}" type="presParOf" srcId="{1F47498D-2BEB-456F-B8C9-3CBA5449A46F}" destId="{E35B2F20-ED20-45E9-B55E-921551CAB687}" srcOrd="1" destOrd="0" presId="urn:microsoft.com/office/officeart/2008/layout/LinedList"/>
    <dgm:cxn modelId="{7767A29C-30CC-48D2-BF1F-18777DC7BE5A}" type="presParOf" srcId="{D17B658F-FDD2-4E10-A263-1C5A02BDA4D8}" destId="{16800FF7-E4E5-48F3-9BD9-B265913E2C6F}" srcOrd="4" destOrd="0" presId="urn:microsoft.com/office/officeart/2008/layout/LinedList"/>
    <dgm:cxn modelId="{826AD673-BE8D-4487-96BB-28DC375D409F}" type="presParOf" srcId="{D17B658F-FDD2-4E10-A263-1C5A02BDA4D8}" destId="{7421DF85-7A07-4A25-80D7-5742C11E1546}" srcOrd="5" destOrd="0" presId="urn:microsoft.com/office/officeart/2008/layout/LinedList"/>
    <dgm:cxn modelId="{BE2D8ADB-B815-4BFC-B51D-685CEF274069}" type="presParOf" srcId="{7421DF85-7A07-4A25-80D7-5742C11E1546}" destId="{8B1409C7-5669-43E3-A977-CB5153C8987B}" srcOrd="0" destOrd="0" presId="urn:microsoft.com/office/officeart/2008/layout/LinedList"/>
    <dgm:cxn modelId="{487EC4BB-2976-47B9-8DAF-4D06DA2033D9}" type="presParOf" srcId="{7421DF85-7A07-4A25-80D7-5742C11E1546}" destId="{C8527EC3-A61E-4683-A8E8-0709DFDB4444}" srcOrd="1" destOrd="0" presId="urn:microsoft.com/office/officeart/2008/layout/LinedList"/>
    <dgm:cxn modelId="{25197240-EFD0-4265-8493-827D787D6C59}" type="presParOf" srcId="{D17B658F-FDD2-4E10-A263-1C5A02BDA4D8}" destId="{AEDD8CAB-1313-4C2C-A610-5C8FD17D50AA}" srcOrd="6" destOrd="0" presId="urn:microsoft.com/office/officeart/2008/layout/LinedList"/>
    <dgm:cxn modelId="{82E59B4A-21FA-401B-A61C-396542FD7485}" type="presParOf" srcId="{D17B658F-FDD2-4E10-A263-1C5A02BDA4D8}" destId="{22CE63F0-2D5E-4A66-AFC4-EB3AD181FE7E}" srcOrd="7" destOrd="0" presId="urn:microsoft.com/office/officeart/2008/layout/LinedList"/>
    <dgm:cxn modelId="{094885AD-8455-444E-B9F1-959A5965AB43}" type="presParOf" srcId="{22CE63F0-2D5E-4A66-AFC4-EB3AD181FE7E}" destId="{E40CA9ED-4706-4C1A-858E-09BDA788ABE2}" srcOrd="0" destOrd="0" presId="urn:microsoft.com/office/officeart/2008/layout/LinedList"/>
    <dgm:cxn modelId="{5D0C0F9B-A869-4A15-9D89-A3F15E7A2A7C}" type="presParOf" srcId="{22CE63F0-2D5E-4A66-AFC4-EB3AD181FE7E}" destId="{C37D0EEE-4773-4D70-9936-D7BD7FB54D4F}" srcOrd="1" destOrd="0" presId="urn:microsoft.com/office/officeart/2008/layout/LinedList"/>
    <dgm:cxn modelId="{0886AA85-3C69-4437-BA10-416B897747DA}" type="presParOf" srcId="{D17B658F-FDD2-4E10-A263-1C5A02BDA4D8}" destId="{C7D066F5-5E0F-4781-ADA2-13DE3427D30F}" srcOrd="8" destOrd="0" presId="urn:microsoft.com/office/officeart/2008/layout/LinedList"/>
    <dgm:cxn modelId="{1D704ABE-0B5C-4775-A5E3-85A270CDDD3F}" type="presParOf" srcId="{D17B658F-FDD2-4E10-A263-1C5A02BDA4D8}" destId="{B0591A1B-DF4E-4AF7-B562-4FB27E3C5D0E}" srcOrd="9" destOrd="0" presId="urn:microsoft.com/office/officeart/2008/layout/LinedList"/>
    <dgm:cxn modelId="{6024E503-4CF0-471B-B1F3-463CCD96E982}" type="presParOf" srcId="{B0591A1B-DF4E-4AF7-B562-4FB27E3C5D0E}" destId="{B463AF19-1211-44C1-8628-1AEA651409CC}" srcOrd="0" destOrd="0" presId="urn:microsoft.com/office/officeart/2008/layout/LinedList"/>
    <dgm:cxn modelId="{D885217E-08D2-4266-A2B1-4048D65D9476}" type="presParOf" srcId="{B0591A1B-DF4E-4AF7-B562-4FB27E3C5D0E}" destId="{87B3EB0B-B73B-4F84-9987-5413EF776BC8}" srcOrd="1" destOrd="0" presId="urn:microsoft.com/office/officeart/2008/layout/LinedList"/>
    <dgm:cxn modelId="{CA98BCCF-AF46-4A25-BE1A-4C0175030B82}" type="presParOf" srcId="{D17B658F-FDD2-4E10-A263-1C5A02BDA4D8}" destId="{48C0678D-EDD3-49E2-BC62-9872594A2520}" srcOrd="10" destOrd="0" presId="urn:microsoft.com/office/officeart/2008/layout/LinedList"/>
    <dgm:cxn modelId="{FD3C1805-3973-47BA-A268-02DC443535F8}" type="presParOf" srcId="{D17B658F-FDD2-4E10-A263-1C5A02BDA4D8}" destId="{FC84FF67-BED5-45FC-B6D9-922F68B7349C}" srcOrd="11" destOrd="0" presId="urn:microsoft.com/office/officeart/2008/layout/LinedList"/>
    <dgm:cxn modelId="{4F5BE295-03AB-4435-A95F-BB232AEFC544}" type="presParOf" srcId="{FC84FF67-BED5-45FC-B6D9-922F68B7349C}" destId="{05D22224-5040-48EE-BDC8-BE15D4A74E4C}" srcOrd="0" destOrd="0" presId="urn:microsoft.com/office/officeart/2008/layout/LinedList"/>
    <dgm:cxn modelId="{0A7304BD-67CF-41A1-A8DF-4A044BC347A9}" type="presParOf" srcId="{FC84FF67-BED5-45FC-B6D9-922F68B7349C}" destId="{C067BE1F-2D66-4AD9-9B7B-334C5BE4546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4B411A5-FA48-4DDB-9BDF-FB23FC53806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030FBF5-4EB1-4E38-9CDB-3BED5419B3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Regressors: </a:t>
          </a:r>
        </a:p>
      </dgm:t>
    </dgm:pt>
    <dgm:pt modelId="{8D32CA38-1392-4DAD-808F-828C208D46CD}" type="parTrans" cxnId="{36665514-AA26-4452-A511-55E517DF1C1E}">
      <dgm:prSet/>
      <dgm:spPr/>
      <dgm:t>
        <a:bodyPr/>
        <a:lstStyle/>
        <a:p>
          <a:endParaRPr lang="en-US"/>
        </a:p>
      </dgm:t>
    </dgm:pt>
    <dgm:pt modelId="{80E10968-A275-41D7-821E-032EB83FEC65}" type="sibTrans" cxnId="{36665514-AA26-4452-A511-55E517DF1C1E}">
      <dgm:prSet/>
      <dgm:spPr/>
      <dgm:t>
        <a:bodyPr/>
        <a:lstStyle/>
        <a:p>
          <a:endParaRPr lang="en-US"/>
        </a:p>
      </dgm:t>
    </dgm:pt>
    <dgm:pt modelId="{F787DE99-DC43-483B-B8C7-24A26D9B18A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Phase</a:t>
          </a:r>
        </a:p>
      </dgm:t>
    </dgm:pt>
    <dgm:pt modelId="{0FC8E7EC-D45C-42A1-9C61-271AC54F999C}" type="parTrans" cxnId="{DC326AF5-8529-4AC7-8094-65A1CAA01241}">
      <dgm:prSet/>
      <dgm:spPr/>
      <dgm:t>
        <a:bodyPr/>
        <a:lstStyle/>
        <a:p>
          <a:endParaRPr lang="en-US"/>
        </a:p>
      </dgm:t>
    </dgm:pt>
    <dgm:pt modelId="{6FE58975-03A3-4CD2-B398-2A5B4A3BA9C6}" type="sibTrans" cxnId="{DC326AF5-8529-4AC7-8094-65A1CAA01241}">
      <dgm:prSet/>
      <dgm:spPr/>
      <dgm:t>
        <a:bodyPr/>
        <a:lstStyle/>
        <a:p>
          <a:endParaRPr lang="en-US"/>
        </a:p>
      </dgm:t>
    </dgm:pt>
    <dgm:pt modelId="{902A8A8D-8660-4008-960E-7DE639DE888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Stim onset</a:t>
          </a:r>
        </a:p>
      </dgm:t>
    </dgm:pt>
    <dgm:pt modelId="{FBA6693F-0529-44A3-A0D5-4FECD517F76B}" type="parTrans" cxnId="{D78AF6EE-EE87-4D68-AD8F-3FFEBC187AA9}">
      <dgm:prSet/>
      <dgm:spPr/>
      <dgm:t>
        <a:bodyPr/>
        <a:lstStyle/>
        <a:p>
          <a:endParaRPr lang="en-US"/>
        </a:p>
      </dgm:t>
    </dgm:pt>
    <dgm:pt modelId="{D4ED302B-CD6A-42E9-9794-F30585D48F87}" type="sibTrans" cxnId="{D78AF6EE-EE87-4D68-AD8F-3FFEBC187AA9}">
      <dgm:prSet/>
      <dgm:spPr/>
      <dgm:t>
        <a:bodyPr/>
        <a:lstStyle/>
        <a:p>
          <a:endParaRPr lang="en-US"/>
        </a:p>
      </dgm:t>
    </dgm:pt>
    <dgm:pt modelId="{79B9EB3B-828B-45A0-BA86-5393866EF48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Contrast ANOVA 2x2</a:t>
          </a:r>
        </a:p>
      </dgm:t>
    </dgm:pt>
    <dgm:pt modelId="{1FB514C0-7372-4DC7-AA28-0903D0E2B109}" type="parTrans" cxnId="{34016FC1-D8C8-4F82-B84D-CDE4ACB9DC70}">
      <dgm:prSet/>
      <dgm:spPr/>
      <dgm:t>
        <a:bodyPr/>
        <a:lstStyle/>
        <a:p>
          <a:endParaRPr lang="en-US"/>
        </a:p>
      </dgm:t>
    </dgm:pt>
    <dgm:pt modelId="{E521983F-4314-46EE-A1AE-4EF7BE37F070}" type="sibTrans" cxnId="{34016FC1-D8C8-4F82-B84D-CDE4ACB9DC70}">
      <dgm:prSet/>
      <dgm:spPr/>
      <dgm:t>
        <a:bodyPr/>
        <a:lstStyle/>
        <a:p>
          <a:endParaRPr lang="en-US"/>
        </a:p>
      </dgm:t>
    </dgm:pt>
    <dgm:pt modelId="{37CD3C21-4C4C-4FB6-BDEA-8447160682F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Classifiers – univariate &amp; MVPA</a:t>
          </a:r>
        </a:p>
      </dgm:t>
    </dgm:pt>
    <dgm:pt modelId="{89DF6FAC-4D21-43A3-9219-DE394AC34BE4}" type="parTrans" cxnId="{B7189410-ECB3-46F5-8F39-FA17C03F944C}">
      <dgm:prSet/>
      <dgm:spPr/>
      <dgm:t>
        <a:bodyPr/>
        <a:lstStyle/>
        <a:p>
          <a:endParaRPr lang="en-US"/>
        </a:p>
      </dgm:t>
    </dgm:pt>
    <dgm:pt modelId="{2D2ED6B3-BF8B-4F98-BCF5-FACBCFF75AC8}" type="sibTrans" cxnId="{B7189410-ECB3-46F5-8F39-FA17C03F944C}">
      <dgm:prSet/>
      <dgm:spPr/>
      <dgm:t>
        <a:bodyPr/>
        <a:lstStyle/>
        <a:p>
          <a:endParaRPr lang="en-US"/>
        </a:p>
      </dgm:t>
    </dgm:pt>
    <dgm:pt modelId="{36DCD9A7-EA7D-4851-9E18-78DFB57D3B12}" type="pres">
      <dgm:prSet presAssocID="{14B411A5-FA48-4DDB-9BDF-FB23FC538061}" presName="root" presStyleCnt="0">
        <dgm:presLayoutVars>
          <dgm:dir/>
          <dgm:resizeHandles val="exact"/>
        </dgm:presLayoutVars>
      </dgm:prSet>
      <dgm:spPr/>
    </dgm:pt>
    <dgm:pt modelId="{6C421B93-4389-424C-B123-0F1023C5E931}" type="pres">
      <dgm:prSet presAssocID="{D030FBF5-4EB1-4E38-9CDB-3BED5419B376}" presName="compNode" presStyleCnt="0"/>
      <dgm:spPr/>
    </dgm:pt>
    <dgm:pt modelId="{612CE4CF-6BAE-40D0-ABEB-DE881366E91C}" type="pres">
      <dgm:prSet presAssocID="{D030FBF5-4EB1-4E38-9CDB-3BED5419B376}" presName="bgRect" presStyleLbl="bgShp" presStyleIdx="0" presStyleCnt="3"/>
      <dgm:spPr/>
    </dgm:pt>
    <dgm:pt modelId="{75A9B919-DA97-4886-B992-3959BD76BF0A}" type="pres">
      <dgm:prSet presAssocID="{D030FBF5-4EB1-4E38-9CDB-3BED5419B37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lle"/>
        </a:ext>
      </dgm:extLst>
    </dgm:pt>
    <dgm:pt modelId="{F5616C59-CCCE-4045-8BEF-5936031F154B}" type="pres">
      <dgm:prSet presAssocID="{D030FBF5-4EB1-4E38-9CDB-3BED5419B376}" presName="spaceRect" presStyleCnt="0"/>
      <dgm:spPr/>
    </dgm:pt>
    <dgm:pt modelId="{81E15955-071B-4EB7-A906-3776AB703C23}" type="pres">
      <dgm:prSet presAssocID="{D030FBF5-4EB1-4E38-9CDB-3BED5419B376}" presName="parTx" presStyleLbl="revTx" presStyleIdx="0" presStyleCnt="4">
        <dgm:presLayoutVars>
          <dgm:chMax val="0"/>
          <dgm:chPref val="0"/>
        </dgm:presLayoutVars>
      </dgm:prSet>
      <dgm:spPr/>
    </dgm:pt>
    <dgm:pt modelId="{20AFA75E-4097-4960-9ECD-656156309C8D}" type="pres">
      <dgm:prSet presAssocID="{D030FBF5-4EB1-4E38-9CDB-3BED5419B376}" presName="desTx" presStyleLbl="revTx" presStyleIdx="1" presStyleCnt="4">
        <dgm:presLayoutVars/>
      </dgm:prSet>
      <dgm:spPr/>
    </dgm:pt>
    <dgm:pt modelId="{64CF3B93-CBE6-4A9A-8E4F-AEC64571DF09}" type="pres">
      <dgm:prSet presAssocID="{80E10968-A275-41D7-821E-032EB83FEC65}" presName="sibTrans" presStyleCnt="0"/>
      <dgm:spPr/>
    </dgm:pt>
    <dgm:pt modelId="{E5451724-F457-445A-96D9-1D4FB97C7FC1}" type="pres">
      <dgm:prSet presAssocID="{79B9EB3B-828B-45A0-BA86-5393866EF480}" presName="compNode" presStyleCnt="0"/>
      <dgm:spPr/>
    </dgm:pt>
    <dgm:pt modelId="{62420DCD-72A4-4C75-8CFF-7B1E1B285AAE}" type="pres">
      <dgm:prSet presAssocID="{79B9EB3B-828B-45A0-BA86-5393866EF480}" presName="bgRect" presStyleLbl="bgShp" presStyleIdx="1" presStyleCnt="3"/>
      <dgm:spPr/>
    </dgm:pt>
    <dgm:pt modelId="{8D0A435D-86A7-48FC-A1D1-AD48600A6DDE}" type="pres">
      <dgm:prSet presAssocID="{79B9EB3B-828B-45A0-BA86-5393866EF48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2083734E-4018-4EED-A914-1E8A3EB5DEAE}" type="pres">
      <dgm:prSet presAssocID="{79B9EB3B-828B-45A0-BA86-5393866EF480}" presName="spaceRect" presStyleCnt="0"/>
      <dgm:spPr/>
    </dgm:pt>
    <dgm:pt modelId="{07EE88AE-10C9-4F64-9803-A67EDBA0A540}" type="pres">
      <dgm:prSet presAssocID="{79B9EB3B-828B-45A0-BA86-5393866EF480}" presName="parTx" presStyleLbl="revTx" presStyleIdx="2" presStyleCnt="4">
        <dgm:presLayoutVars>
          <dgm:chMax val="0"/>
          <dgm:chPref val="0"/>
        </dgm:presLayoutVars>
      </dgm:prSet>
      <dgm:spPr/>
    </dgm:pt>
    <dgm:pt modelId="{F89F2313-E5D5-406A-BD6C-020D0EED59E3}" type="pres">
      <dgm:prSet presAssocID="{E521983F-4314-46EE-A1AE-4EF7BE37F070}" presName="sibTrans" presStyleCnt="0"/>
      <dgm:spPr/>
    </dgm:pt>
    <dgm:pt modelId="{86BEF3B5-FF68-40F2-B63B-252EDF139FBD}" type="pres">
      <dgm:prSet presAssocID="{37CD3C21-4C4C-4FB6-BDEA-8447160682F2}" presName="compNode" presStyleCnt="0"/>
      <dgm:spPr/>
    </dgm:pt>
    <dgm:pt modelId="{7FD8CB6D-471F-4004-AF7E-DA27389CC801}" type="pres">
      <dgm:prSet presAssocID="{37CD3C21-4C4C-4FB6-BDEA-8447160682F2}" presName="bgRect" presStyleLbl="bgShp" presStyleIdx="2" presStyleCnt="3"/>
      <dgm:spPr/>
    </dgm:pt>
    <dgm:pt modelId="{6744B476-E670-4628-BE61-FE80B8DBCF6E}" type="pres">
      <dgm:prSet presAssocID="{37CD3C21-4C4C-4FB6-BDEA-8447160682F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E03EA62A-E8C2-4C64-8BC2-1C5C45F32251}" type="pres">
      <dgm:prSet presAssocID="{37CD3C21-4C4C-4FB6-BDEA-8447160682F2}" presName="spaceRect" presStyleCnt="0"/>
      <dgm:spPr/>
    </dgm:pt>
    <dgm:pt modelId="{170C9B8C-1FB0-4B1C-9D7F-9198407D78CD}" type="pres">
      <dgm:prSet presAssocID="{37CD3C21-4C4C-4FB6-BDEA-8447160682F2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2D4A407-7E15-4C28-822D-75C504B9B458}" type="presOf" srcId="{14B411A5-FA48-4DDB-9BDF-FB23FC538061}" destId="{36DCD9A7-EA7D-4851-9E18-78DFB57D3B12}" srcOrd="0" destOrd="0" presId="urn:microsoft.com/office/officeart/2018/2/layout/IconVerticalSolidList"/>
    <dgm:cxn modelId="{B7189410-ECB3-46F5-8F39-FA17C03F944C}" srcId="{14B411A5-FA48-4DDB-9BDF-FB23FC538061}" destId="{37CD3C21-4C4C-4FB6-BDEA-8447160682F2}" srcOrd="2" destOrd="0" parTransId="{89DF6FAC-4D21-43A3-9219-DE394AC34BE4}" sibTransId="{2D2ED6B3-BF8B-4F98-BCF5-FACBCFF75AC8}"/>
    <dgm:cxn modelId="{36665514-AA26-4452-A511-55E517DF1C1E}" srcId="{14B411A5-FA48-4DDB-9BDF-FB23FC538061}" destId="{D030FBF5-4EB1-4E38-9CDB-3BED5419B376}" srcOrd="0" destOrd="0" parTransId="{8D32CA38-1392-4DAD-808F-828C208D46CD}" sibTransId="{80E10968-A275-41D7-821E-032EB83FEC65}"/>
    <dgm:cxn modelId="{E9E0E136-CBB4-4C39-B87C-C5CCB27AE9BC}" type="presOf" srcId="{902A8A8D-8660-4008-960E-7DE639DE8887}" destId="{20AFA75E-4097-4960-9ECD-656156309C8D}" srcOrd="0" destOrd="1" presId="urn:microsoft.com/office/officeart/2018/2/layout/IconVerticalSolidList"/>
    <dgm:cxn modelId="{38C7DF38-E94C-4037-9F33-D366862604E5}" type="presOf" srcId="{F787DE99-DC43-483B-B8C7-24A26D9B18AA}" destId="{20AFA75E-4097-4960-9ECD-656156309C8D}" srcOrd="0" destOrd="0" presId="urn:microsoft.com/office/officeart/2018/2/layout/IconVerticalSolidList"/>
    <dgm:cxn modelId="{523B9384-CC83-46AA-AD5F-0FFB5C5D5DC2}" type="presOf" srcId="{D030FBF5-4EB1-4E38-9CDB-3BED5419B376}" destId="{81E15955-071B-4EB7-A906-3776AB703C23}" srcOrd="0" destOrd="0" presId="urn:microsoft.com/office/officeart/2018/2/layout/IconVerticalSolidList"/>
    <dgm:cxn modelId="{34016FC1-D8C8-4F82-B84D-CDE4ACB9DC70}" srcId="{14B411A5-FA48-4DDB-9BDF-FB23FC538061}" destId="{79B9EB3B-828B-45A0-BA86-5393866EF480}" srcOrd="1" destOrd="0" parTransId="{1FB514C0-7372-4DC7-AA28-0903D0E2B109}" sibTransId="{E521983F-4314-46EE-A1AE-4EF7BE37F070}"/>
    <dgm:cxn modelId="{7E4E92E6-BEF6-4544-9027-530499BA8703}" type="presOf" srcId="{79B9EB3B-828B-45A0-BA86-5393866EF480}" destId="{07EE88AE-10C9-4F64-9803-A67EDBA0A540}" srcOrd="0" destOrd="0" presId="urn:microsoft.com/office/officeart/2018/2/layout/IconVerticalSolidList"/>
    <dgm:cxn modelId="{D78AF6EE-EE87-4D68-AD8F-3FFEBC187AA9}" srcId="{D030FBF5-4EB1-4E38-9CDB-3BED5419B376}" destId="{902A8A8D-8660-4008-960E-7DE639DE8887}" srcOrd="1" destOrd="0" parTransId="{FBA6693F-0529-44A3-A0D5-4FECD517F76B}" sibTransId="{D4ED302B-CD6A-42E9-9794-F30585D48F87}"/>
    <dgm:cxn modelId="{DC326AF5-8529-4AC7-8094-65A1CAA01241}" srcId="{D030FBF5-4EB1-4E38-9CDB-3BED5419B376}" destId="{F787DE99-DC43-483B-B8C7-24A26D9B18AA}" srcOrd="0" destOrd="0" parTransId="{0FC8E7EC-D45C-42A1-9C61-271AC54F999C}" sibTransId="{6FE58975-03A3-4CD2-B398-2A5B4A3BA9C6}"/>
    <dgm:cxn modelId="{B8AC2FFB-197C-41C1-AF7D-5326496C6717}" type="presOf" srcId="{37CD3C21-4C4C-4FB6-BDEA-8447160682F2}" destId="{170C9B8C-1FB0-4B1C-9D7F-9198407D78CD}" srcOrd="0" destOrd="0" presId="urn:microsoft.com/office/officeart/2018/2/layout/IconVerticalSolidList"/>
    <dgm:cxn modelId="{904C7599-3514-4FE1-B268-0D53706B813D}" type="presParOf" srcId="{36DCD9A7-EA7D-4851-9E18-78DFB57D3B12}" destId="{6C421B93-4389-424C-B123-0F1023C5E931}" srcOrd="0" destOrd="0" presId="urn:microsoft.com/office/officeart/2018/2/layout/IconVerticalSolidList"/>
    <dgm:cxn modelId="{2563BD9B-8AFF-464C-8AED-3F27BABBBA29}" type="presParOf" srcId="{6C421B93-4389-424C-B123-0F1023C5E931}" destId="{612CE4CF-6BAE-40D0-ABEB-DE881366E91C}" srcOrd="0" destOrd="0" presId="urn:microsoft.com/office/officeart/2018/2/layout/IconVerticalSolidList"/>
    <dgm:cxn modelId="{7CDAA2D0-9277-4197-8EEA-8B8AB7CE42A0}" type="presParOf" srcId="{6C421B93-4389-424C-B123-0F1023C5E931}" destId="{75A9B919-DA97-4886-B992-3959BD76BF0A}" srcOrd="1" destOrd="0" presId="urn:microsoft.com/office/officeart/2018/2/layout/IconVerticalSolidList"/>
    <dgm:cxn modelId="{5254756E-7A51-43D3-8CDD-53A0843F192C}" type="presParOf" srcId="{6C421B93-4389-424C-B123-0F1023C5E931}" destId="{F5616C59-CCCE-4045-8BEF-5936031F154B}" srcOrd="2" destOrd="0" presId="urn:microsoft.com/office/officeart/2018/2/layout/IconVerticalSolidList"/>
    <dgm:cxn modelId="{B64E5FBF-BAC9-470C-BBB8-D31CB872969C}" type="presParOf" srcId="{6C421B93-4389-424C-B123-0F1023C5E931}" destId="{81E15955-071B-4EB7-A906-3776AB703C23}" srcOrd="3" destOrd="0" presId="urn:microsoft.com/office/officeart/2018/2/layout/IconVerticalSolidList"/>
    <dgm:cxn modelId="{D0197C12-B8AF-4D58-B07C-D8F19436289B}" type="presParOf" srcId="{6C421B93-4389-424C-B123-0F1023C5E931}" destId="{20AFA75E-4097-4960-9ECD-656156309C8D}" srcOrd="4" destOrd="0" presId="urn:microsoft.com/office/officeart/2018/2/layout/IconVerticalSolidList"/>
    <dgm:cxn modelId="{3D03F50E-250E-414D-83B7-F39AB377DEF2}" type="presParOf" srcId="{36DCD9A7-EA7D-4851-9E18-78DFB57D3B12}" destId="{64CF3B93-CBE6-4A9A-8E4F-AEC64571DF09}" srcOrd="1" destOrd="0" presId="urn:microsoft.com/office/officeart/2018/2/layout/IconVerticalSolidList"/>
    <dgm:cxn modelId="{3A3E82C5-68B9-41B9-9F1F-EA0DB78333D4}" type="presParOf" srcId="{36DCD9A7-EA7D-4851-9E18-78DFB57D3B12}" destId="{E5451724-F457-445A-96D9-1D4FB97C7FC1}" srcOrd="2" destOrd="0" presId="urn:microsoft.com/office/officeart/2018/2/layout/IconVerticalSolidList"/>
    <dgm:cxn modelId="{C715104F-F1DD-4C1B-9769-98A7FFA66F8E}" type="presParOf" srcId="{E5451724-F457-445A-96D9-1D4FB97C7FC1}" destId="{62420DCD-72A4-4C75-8CFF-7B1E1B285AAE}" srcOrd="0" destOrd="0" presId="urn:microsoft.com/office/officeart/2018/2/layout/IconVerticalSolidList"/>
    <dgm:cxn modelId="{A74A915C-9E85-4C9E-A6AD-38E6EDA5CE81}" type="presParOf" srcId="{E5451724-F457-445A-96D9-1D4FB97C7FC1}" destId="{8D0A435D-86A7-48FC-A1D1-AD48600A6DDE}" srcOrd="1" destOrd="0" presId="urn:microsoft.com/office/officeart/2018/2/layout/IconVerticalSolidList"/>
    <dgm:cxn modelId="{7CEDFB8E-752D-4CF7-9685-456E3A5F27B5}" type="presParOf" srcId="{E5451724-F457-445A-96D9-1D4FB97C7FC1}" destId="{2083734E-4018-4EED-A914-1E8A3EB5DEAE}" srcOrd="2" destOrd="0" presId="urn:microsoft.com/office/officeart/2018/2/layout/IconVerticalSolidList"/>
    <dgm:cxn modelId="{8B8CFF90-1B0C-46F7-9FC6-384E86F797F8}" type="presParOf" srcId="{E5451724-F457-445A-96D9-1D4FB97C7FC1}" destId="{07EE88AE-10C9-4F64-9803-A67EDBA0A540}" srcOrd="3" destOrd="0" presId="urn:microsoft.com/office/officeart/2018/2/layout/IconVerticalSolidList"/>
    <dgm:cxn modelId="{B43221A0-DD0C-4BE3-91CF-D4B3078308B8}" type="presParOf" srcId="{36DCD9A7-EA7D-4851-9E18-78DFB57D3B12}" destId="{F89F2313-E5D5-406A-BD6C-020D0EED59E3}" srcOrd="3" destOrd="0" presId="urn:microsoft.com/office/officeart/2018/2/layout/IconVerticalSolidList"/>
    <dgm:cxn modelId="{79F22DF8-0606-4D75-8E68-29B051CA6E2F}" type="presParOf" srcId="{36DCD9A7-EA7D-4851-9E18-78DFB57D3B12}" destId="{86BEF3B5-FF68-40F2-B63B-252EDF139FBD}" srcOrd="4" destOrd="0" presId="urn:microsoft.com/office/officeart/2018/2/layout/IconVerticalSolidList"/>
    <dgm:cxn modelId="{7AEB66B9-C07B-41B1-9C38-B6222AB53A90}" type="presParOf" srcId="{86BEF3B5-FF68-40F2-B63B-252EDF139FBD}" destId="{7FD8CB6D-471F-4004-AF7E-DA27389CC801}" srcOrd="0" destOrd="0" presId="urn:microsoft.com/office/officeart/2018/2/layout/IconVerticalSolidList"/>
    <dgm:cxn modelId="{9E7334C6-8C9F-4F87-AA76-05F8BBA652F3}" type="presParOf" srcId="{86BEF3B5-FF68-40F2-B63B-252EDF139FBD}" destId="{6744B476-E670-4628-BE61-FE80B8DBCF6E}" srcOrd="1" destOrd="0" presId="urn:microsoft.com/office/officeart/2018/2/layout/IconVerticalSolidList"/>
    <dgm:cxn modelId="{E3023725-0E0E-42D3-91E5-B39680AE2540}" type="presParOf" srcId="{86BEF3B5-FF68-40F2-B63B-252EDF139FBD}" destId="{E03EA62A-E8C2-4C64-8BC2-1C5C45F32251}" srcOrd="2" destOrd="0" presId="urn:microsoft.com/office/officeart/2018/2/layout/IconVerticalSolidList"/>
    <dgm:cxn modelId="{0678AF70-1DE0-473D-8DFE-AF04C0392106}" type="presParOf" srcId="{86BEF3B5-FF68-40F2-B63B-252EDF139FBD}" destId="{170C9B8C-1FB0-4B1C-9D7F-9198407D78C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4">
            <a:hueOff val="20094294"/>
            <a:satOff val="583"/>
            <a:lumOff val="72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B</a:t>
          </a:r>
        </a:p>
      </dsp:txBody>
      <dsp:txXfrm>
        <a:off x="2260996" y="184685"/>
        <a:ext cx="1538409" cy="900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B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F7B493-2E4D-45F1-85C1-3A18AD0DB971}">
      <dsp:nvSpPr>
        <dsp:cNvPr id="0" name=""/>
        <dsp:cNvSpPr/>
      </dsp:nvSpPr>
      <dsp:spPr>
        <a:xfrm>
          <a:off x="696985" y="0"/>
          <a:ext cx="4328784" cy="4328784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84DB0D-B4B9-4405-B44B-1B61051BAAC8}">
      <dsp:nvSpPr>
        <dsp:cNvPr id="0" name=""/>
        <dsp:cNvSpPr/>
      </dsp:nvSpPr>
      <dsp:spPr>
        <a:xfrm>
          <a:off x="1108219" y="411234"/>
          <a:ext cx="1688225" cy="1688225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 dirty="0"/>
        </a:p>
      </dsp:txBody>
      <dsp:txXfrm>
        <a:off x="1190631" y="493646"/>
        <a:ext cx="1523401" cy="1523401"/>
      </dsp:txXfrm>
    </dsp:sp>
    <dsp:sp modelId="{F210CAF8-A630-4953-BC24-F248D782A4BD}">
      <dsp:nvSpPr>
        <dsp:cNvPr id="0" name=""/>
        <dsp:cNvSpPr/>
      </dsp:nvSpPr>
      <dsp:spPr>
        <a:xfrm>
          <a:off x="2926308" y="411234"/>
          <a:ext cx="1688225" cy="168822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 dirty="0"/>
        </a:p>
      </dsp:txBody>
      <dsp:txXfrm>
        <a:off x="3008720" y="493646"/>
        <a:ext cx="1523401" cy="1523401"/>
      </dsp:txXfrm>
    </dsp:sp>
    <dsp:sp modelId="{4D8A51C8-0040-44B9-8EE9-65DB26074FB3}">
      <dsp:nvSpPr>
        <dsp:cNvPr id="0" name=""/>
        <dsp:cNvSpPr/>
      </dsp:nvSpPr>
      <dsp:spPr>
        <a:xfrm>
          <a:off x="1108219" y="2229323"/>
          <a:ext cx="1688225" cy="1688225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accent6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1190631" y="2311735"/>
        <a:ext cx="1523401" cy="1523401"/>
      </dsp:txXfrm>
    </dsp:sp>
    <dsp:sp modelId="{D750C9DA-4140-4188-955C-884C501B182A}">
      <dsp:nvSpPr>
        <dsp:cNvPr id="0" name=""/>
        <dsp:cNvSpPr/>
      </dsp:nvSpPr>
      <dsp:spPr>
        <a:xfrm>
          <a:off x="2926308" y="2229323"/>
          <a:ext cx="1688225" cy="1688225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3008720" y="2311735"/>
        <a:ext cx="1523401" cy="15234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E377B-0FC8-481B-8B73-D8CBEE76D283}">
      <dsp:nvSpPr>
        <dsp:cNvPr id="0" name=""/>
        <dsp:cNvSpPr/>
      </dsp:nvSpPr>
      <dsp:spPr>
        <a:xfrm>
          <a:off x="0" y="1556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6D4D77-082C-48D1-8C9A-9659CA9CCECE}">
      <dsp:nvSpPr>
        <dsp:cNvPr id="0" name=""/>
        <dsp:cNvSpPr/>
      </dsp:nvSpPr>
      <dsp:spPr>
        <a:xfrm>
          <a:off x="0" y="1556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nb</a:t>
          </a:r>
          <a:r>
            <a:rPr lang="en-US" sz="2400" kern="1200" dirty="0"/>
            <a:t> of slices = 50</a:t>
          </a:r>
        </a:p>
      </dsp:txBody>
      <dsp:txXfrm>
        <a:off x="0" y="1556"/>
        <a:ext cx="8267296" cy="530912"/>
      </dsp:txXfrm>
    </dsp:sp>
    <dsp:sp modelId="{08AD0823-8667-414B-9758-9FC884F2A2F7}">
      <dsp:nvSpPr>
        <dsp:cNvPr id="0" name=""/>
        <dsp:cNvSpPr/>
      </dsp:nvSpPr>
      <dsp:spPr>
        <a:xfrm>
          <a:off x="0" y="532468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D034E5-DA0F-46F6-A673-4DF21E0647B3}">
      <dsp:nvSpPr>
        <dsp:cNvPr id="0" name=""/>
        <dsp:cNvSpPr/>
      </dsp:nvSpPr>
      <dsp:spPr>
        <a:xfrm>
          <a:off x="0" y="532468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Slice thickness = 3mm</a:t>
          </a:r>
        </a:p>
      </dsp:txBody>
      <dsp:txXfrm>
        <a:off x="0" y="532468"/>
        <a:ext cx="8267296" cy="530912"/>
      </dsp:txXfrm>
    </dsp:sp>
    <dsp:sp modelId="{16800FF7-E4E5-48F3-9BD9-B265913E2C6F}">
      <dsp:nvSpPr>
        <dsp:cNvPr id="0" name=""/>
        <dsp:cNvSpPr/>
      </dsp:nvSpPr>
      <dsp:spPr>
        <a:xfrm>
          <a:off x="0" y="1063380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1409C7-5669-43E3-A977-CB5153C8987B}">
      <dsp:nvSpPr>
        <dsp:cNvPr id="0" name=""/>
        <dsp:cNvSpPr/>
      </dsp:nvSpPr>
      <dsp:spPr>
        <a:xfrm>
          <a:off x="0" y="1063380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TE = 30ms</a:t>
          </a:r>
        </a:p>
      </dsp:txBody>
      <dsp:txXfrm>
        <a:off x="0" y="1063380"/>
        <a:ext cx="8267296" cy="530912"/>
      </dsp:txXfrm>
    </dsp:sp>
    <dsp:sp modelId="{AEDD8CAB-1313-4C2C-A610-5C8FD17D50AA}">
      <dsp:nvSpPr>
        <dsp:cNvPr id="0" name=""/>
        <dsp:cNvSpPr/>
      </dsp:nvSpPr>
      <dsp:spPr>
        <a:xfrm>
          <a:off x="0" y="1594293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0CA9ED-4706-4C1A-858E-09BDA788ABE2}">
      <dsp:nvSpPr>
        <dsp:cNvPr id="0" name=""/>
        <dsp:cNvSpPr/>
      </dsp:nvSpPr>
      <dsp:spPr>
        <a:xfrm>
          <a:off x="0" y="1594293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 = 2,8s</a:t>
          </a:r>
        </a:p>
      </dsp:txBody>
      <dsp:txXfrm>
        <a:off x="0" y="1594293"/>
        <a:ext cx="8267296" cy="530912"/>
      </dsp:txXfrm>
    </dsp:sp>
    <dsp:sp modelId="{C7D066F5-5E0F-4781-ADA2-13DE3427D30F}">
      <dsp:nvSpPr>
        <dsp:cNvPr id="0" name=""/>
        <dsp:cNvSpPr/>
      </dsp:nvSpPr>
      <dsp:spPr>
        <a:xfrm>
          <a:off x="0" y="2125205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63AF19-1211-44C1-8628-1AEA651409CC}">
      <dsp:nvSpPr>
        <dsp:cNvPr id="0" name=""/>
        <dsp:cNvSpPr/>
      </dsp:nvSpPr>
      <dsp:spPr>
        <a:xfrm>
          <a:off x="0" y="2125205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voxel size = 3x3x3mm</a:t>
          </a:r>
        </a:p>
      </dsp:txBody>
      <dsp:txXfrm>
        <a:off x="0" y="2125205"/>
        <a:ext cx="8267296" cy="530912"/>
      </dsp:txXfrm>
    </dsp:sp>
    <dsp:sp modelId="{48C0678D-EDD3-49E2-BC62-9872594A2520}">
      <dsp:nvSpPr>
        <dsp:cNvPr id="0" name=""/>
        <dsp:cNvSpPr/>
      </dsp:nvSpPr>
      <dsp:spPr>
        <a:xfrm>
          <a:off x="0" y="2656117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D22224-5040-48EE-BDC8-BE15D4A74E4C}">
      <dsp:nvSpPr>
        <dsp:cNvPr id="0" name=""/>
        <dsp:cNvSpPr/>
      </dsp:nvSpPr>
      <dsp:spPr>
        <a:xfrm>
          <a:off x="0" y="2656117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 err="1"/>
            <a:t>iPAT</a:t>
          </a:r>
          <a:r>
            <a:rPr lang="de-DE" sz="2400" kern="1200" dirty="0"/>
            <a:t> </a:t>
          </a:r>
          <a:r>
            <a:rPr lang="de-DE" sz="2400" kern="1200" dirty="0" err="1"/>
            <a:t>grappa</a:t>
          </a:r>
          <a:r>
            <a:rPr lang="de-DE" sz="2400" kern="1200" dirty="0"/>
            <a:t> 2 </a:t>
          </a:r>
          <a:r>
            <a:rPr lang="de-DE" sz="2400" kern="1200" dirty="0" err="1"/>
            <a:t>factor</a:t>
          </a:r>
          <a:r>
            <a:rPr lang="de-DE" sz="2400" kern="1200" dirty="0"/>
            <a:t> </a:t>
          </a:r>
          <a:endParaRPr lang="en-US" sz="2400" kern="1200" dirty="0"/>
        </a:p>
      </dsp:txBody>
      <dsp:txXfrm>
        <a:off x="0" y="2656117"/>
        <a:ext cx="8267296" cy="5309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2CE4CF-6BAE-40D0-ABEB-DE881366E91C}">
      <dsp:nvSpPr>
        <dsp:cNvPr id="0" name=""/>
        <dsp:cNvSpPr/>
      </dsp:nvSpPr>
      <dsp:spPr>
        <a:xfrm>
          <a:off x="0" y="533"/>
          <a:ext cx="6728905" cy="124883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A9B919-DA97-4886-B992-3959BD76BF0A}">
      <dsp:nvSpPr>
        <dsp:cNvPr id="0" name=""/>
        <dsp:cNvSpPr/>
      </dsp:nvSpPr>
      <dsp:spPr>
        <a:xfrm>
          <a:off x="377771" y="281520"/>
          <a:ext cx="686856" cy="6868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E15955-071B-4EB7-A906-3776AB703C23}">
      <dsp:nvSpPr>
        <dsp:cNvPr id="0" name=""/>
        <dsp:cNvSpPr/>
      </dsp:nvSpPr>
      <dsp:spPr>
        <a:xfrm>
          <a:off x="1442398" y="533"/>
          <a:ext cx="3028007" cy="1248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168" tIns="132168" rIns="132168" bIns="1321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Regressors: </a:t>
          </a:r>
        </a:p>
      </dsp:txBody>
      <dsp:txXfrm>
        <a:off x="1442398" y="533"/>
        <a:ext cx="3028007" cy="1248830"/>
      </dsp:txXfrm>
    </dsp:sp>
    <dsp:sp modelId="{20AFA75E-4097-4960-9ECD-656156309C8D}">
      <dsp:nvSpPr>
        <dsp:cNvPr id="0" name=""/>
        <dsp:cNvSpPr/>
      </dsp:nvSpPr>
      <dsp:spPr>
        <a:xfrm>
          <a:off x="4470406" y="533"/>
          <a:ext cx="2258498" cy="1248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168" tIns="132168" rIns="132168" bIns="132168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Phase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Stim onset</a:t>
          </a:r>
        </a:p>
      </dsp:txBody>
      <dsp:txXfrm>
        <a:off x="4470406" y="533"/>
        <a:ext cx="2258498" cy="1248830"/>
      </dsp:txXfrm>
    </dsp:sp>
    <dsp:sp modelId="{62420DCD-72A4-4C75-8CFF-7B1E1B285AAE}">
      <dsp:nvSpPr>
        <dsp:cNvPr id="0" name=""/>
        <dsp:cNvSpPr/>
      </dsp:nvSpPr>
      <dsp:spPr>
        <a:xfrm>
          <a:off x="0" y="1561571"/>
          <a:ext cx="6728905" cy="124883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0A435D-86A7-48FC-A1D1-AD48600A6DDE}">
      <dsp:nvSpPr>
        <dsp:cNvPr id="0" name=""/>
        <dsp:cNvSpPr/>
      </dsp:nvSpPr>
      <dsp:spPr>
        <a:xfrm>
          <a:off x="377771" y="1842558"/>
          <a:ext cx="686856" cy="6868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EE88AE-10C9-4F64-9803-A67EDBA0A540}">
      <dsp:nvSpPr>
        <dsp:cNvPr id="0" name=""/>
        <dsp:cNvSpPr/>
      </dsp:nvSpPr>
      <dsp:spPr>
        <a:xfrm>
          <a:off x="1442398" y="1561571"/>
          <a:ext cx="5286506" cy="1248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168" tIns="132168" rIns="132168" bIns="1321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Contrast ANOVA 2x2</a:t>
          </a:r>
        </a:p>
      </dsp:txBody>
      <dsp:txXfrm>
        <a:off x="1442398" y="1561571"/>
        <a:ext cx="5286506" cy="1248830"/>
      </dsp:txXfrm>
    </dsp:sp>
    <dsp:sp modelId="{7FD8CB6D-471F-4004-AF7E-DA27389CC801}">
      <dsp:nvSpPr>
        <dsp:cNvPr id="0" name=""/>
        <dsp:cNvSpPr/>
      </dsp:nvSpPr>
      <dsp:spPr>
        <a:xfrm>
          <a:off x="0" y="3122609"/>
          <a:ext cx="6728905" cy="124883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44B476-E670-4628-BE61-FE80B8DBCF6E}">
      <dsp:nvSpPr>
        <dsp:cNvPr id="0" name=""/>
        <dsp:cNvSpPr/>
      </dsp:nvSpPr>
      <dsp:spPr>
        <a:xfrm>
          <a:off x="377771" y="3403595"/>
          <a:ext cx="686856" cy="6868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0C9B8C-1FB0-4B1C-9D7F-9198407D78CD}">
      <dsp:nvSpPr>
        <dsp:cNvPr id="0" name=""/>
        <dsp:cNvSpPr/>
      </dsp:nvSpPr>
      <dsp:spPr>
        <a:xfrm>
          <a:off x="1442398" y="3122609"/>
          <a:ext cx="5286506" cy="1248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168" tIns="132168" rIns="132168" bIns="1321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Classifiers – univariate &amp; MVPA</a:t>
          </a:r>
        </a:p>
      </dsp:txBody>
      <dsp:txXfrm>
        <a:off x="1442398" y="3122609"/>
        <a:ext cx="5286506" cy="12488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jp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3E07D-13BC-4AC6-A5BF-D0A1C3C81759}" type="datetimeFigureOut">
              <a:rPr lang="fr-FR" smtClean="0"/>
              <a:t>13/01/2022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33DB5D-EAB6-444E-AD22-FC4D6BC4A9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9173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AI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4215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/areas </a:t>
            </a:r>
            <a:r>
              <a:rPr lang="fr-FR" dirty="0" err="1"/>
              <a:t>involved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365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Example of </a:t>
            </a:r>
            <a:r>
              <a:rPr lang="fr-FR" dirty="0" err="1"/>
              <a:t>xp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this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2595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1/13/2022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8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29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4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91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3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6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9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24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4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45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21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5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14.png"/><Relationship Id="rId2" Type="http://schemas.openxmlformats.org/officeDocument/2006/relationships/image" Target="../media/image9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4.xml"/><Relationship Id="rId15" Type="http://schemas.openxmlformats.org/officeDocument/2006/relationships/image" Target="../media/image17.png"/><Relationship Id="rId10" Type="http://schemas.openxmlformats.org/officeDocument/2006/relationships/image" Target="../media/image12.jpg"/><Relationship Id="rId4" Type="http://schemas.openxmlformats.org/officeDocument/2006/relationships/diagramLayout" Target="../diagrams/layout4.xml"/><Relationship Id="rId9" Type="http://schemas.openxmlformats.org/officeDocument/2006/relationships/image" Target="../media/image11.jp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47EF58-46A5-4E96-87B4-E61256E938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2614" y="1625608"/>
            <a:ext cx="4655719" cy="2722164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800" b="0" i="0" dirty="0">
                <a:effectLst/>
                <a:latin typeface="Verdana, Arial, Helvetica, sans-serif"/>
              </a:rPr>
              <a:t>Effects of semantic associations and reward on hippocampal</a:t>
            </a:r>
            <a:br>
              <a:rPr lang="en-US" sz="3800" b="0" i="0" dirty="0">
                <a:effectLst/>
                <a:latin typeface="Verdana, Arial, Helvetica, sans-serif"/>
              </a:rPr>
            </a:br>
            <a:r>
              <a:rPr lang="en-US" sz="3800" b="0" i="0" dirty="0">
                <a:effectLst/>
                <a:latin typeface="Verdana, Arial, Helvetica, sans-serif"/>
              </a:rPr>
              <a:t>transitive inference processes</a:t>
            </a:r>
            <a:endParaRPr lang="en-US" sz="3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71368-F287-4109-948F-FC2A4851A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2614" y="4466844"/>
            <a:ext cx="4655719" cy="1681649"/>
          </a:xfrm>
        </p:spPr>
        <p:txBody>
          <a:bodyPr>
            <a:normAutofit fontScale="70000" lnSpcReduction="20000"/>
          </a:bodyPr>
          <a:lstStyle/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Florian Leprévost</a:t>
            </a:r>
          </a:p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Prof. Dr. Bianca Wittmann</a:t>
            </a:r>
          </a:p>
          <a:p>
            <a:endParaRPr lang="de-DE" dirty="0">
              <a:latin typeface="Calibri Light" panose="020F0302020204030204" pitchFamily="34" charset="0"/>
              <a:ea typeface="+mj-ea"/>
              <a:cs typeface="+mj-cs"/>
            </a:endParaRPr>
          </a:p>
          <a:p>
            <a:r>
              <a:rPr lang="en-US" altLang="de-DE" sz="2400" dirty="0">
                <a:latin typeface="Calibri Light" panose="020F0302020204030204" pitchFamily="34" charset="0"/>
              </a:rPr>
              <a:t>Justus-Liebig-Universität </a:t>
            </a:r>
            <a:r>
              <a:rPr lang="en-US" altLang="de-DE" sz="2400" dirty="0" err="1">
                <a:latin typeface="Calibri Light" panose="020F0302020204030204" pitchFamily="34" charset="0"/>
              </a:rPr>
              <a:t>Gießen</a:t>
            </a:r>
            <a:r>
              <a:rPr lang="en-US" altLang="de-DE" sz="2400" dirty="0">
                <a:latin typeface="Calibri Light" panose="020F0302020204030204" pitchFamily="34" charset="0"/>
              </a:rPr>
              <a:t> – </a:t>
            </a:r>
          </a:p>
          <a:p>
            <a:r>
              <a:rPr lang="en-US" altLang="de-DE" sz="2400" dirty="0">
                <a:latin typeface="Calibri Light" panose="020F0302020204030204" pitchFamily="34" charset="0"/>
              </a:rPr>
              <a:t>BION </a:t>
            </a:r>
            <a:r>
              <a:rPr lang="en-US" altLang="de-DE" sz="2400">
                <a:latin typeface="Calibri Light" panose="020F0302020204030204" pitchFamily="34" charset="0"/>
              </a:rPr>
              <a:t>meeting 2022</a:t>
            </a:r>
            <a:endParaRPr lang="en-US" altLang="de-DE" sz="2400" dirty="0">
              <a:latin typeface="Calibri Light" panose="020F0302020204030204" pitchFamily="34" charset="0"/>
            </a:endParaRPr>
          </a:p>
          <a:p>
            <a:endParaRPr lang="de-DE" sz="2400" dirty="0">
              <a:latin typeface="Calibri Light" panose="020F0302020204030204" pitchFamily="34" charset="0"/>
              <a:ea typeface="+mj-ea"/>
              <a:cs typeface="+mj-cs"/>
            </a:endParaRPr>
          </a:p>
          <a:p>
            <a:endParaRPr lang="en-US" dirty="0"/>
          </a:p>
        </p:txBody>
      </p:sp>
      <p:pic>
        <p:nvPicPr>
          <p:cNvPr id="4" name="Picture 3" descr="3D neurons connecting">
            <a:extLst>
              <a:ext uri="{FF2B5EF4-FFF2-40B4-BE49-F238E27FC236}">
                <a16:creationId xmlns:a16="http://schemas.microsoft.com/office/drawing/2014/main" id="{38775A82-2D8E-4875-AA65-F89077E097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89" r="22341" b="-1"/>
          <a:stretch/>
        </p:blipFill>
        <p:spPr>
          <a:xfrm>
            <a:off x="20" y="10"/>
            <a:ext cx="6038037" cy="6857990"/>
          </a:xfrm>
          <a:prstGeom prst="rect">
            <a:avLst/>
          </a:prstGeom>
        </p:spPr>
      </p:pic>
      <p:sp>
        <p:nvSpPr>
          <p:cNvPr id="11" name="Cross 10">
            <a:extLst>
              <a:ext uri="{FF2B5EF4-FFF2-40B4-BE49-F238E27FC236}">
                <a16:creationId xmlns:a16="http://schemas.microsoft.com/office/drawing/2014/main" id="{12E8ED90-6D42-AE40-963A-3924EE207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0625" y="562356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79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976286B6-9704-435D-918A-9C4B54BCF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8" t="8130" r="6486" b="72806"/>
          <a:stretch/>
        </p:blipFill>
        <p:spPr>
          <a:xfrm>
            <a:off x="4422202" y="1653988"/>
            <a:ext cx="7290184" cy="177003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A82BA66-F154-4D87-898E-0B57BF73B31E}"/>
              </a:ext>
            </a:extLst>
          </p:cNvPr>
          <p:cNvSpPr/>
          <p:nvPr/>
        </p:nvSpPr>
        <p:spPr>
          <a:xfrm>
            <a:off x="7180014" y="4557994"/>
            <a:ext cx="3172107" cy="278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7F8941-04A6-4D24-984E-C182727EB4C1}"/>
              </a:ext>
            </a:extLst>
          </p:cNvPr>
          <p:cNvSpPr/>
          <p:nvPr/>
        </p:nvSpPr>
        <p:spPr>
          <a:xfrm>
            <a:off x="7757152" y="6148908"/>
            <a:ext cx="3172107" cy="278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Espace réservé du contenu 5">
            <a:extLst>
              <a:ext uri="{FF2B5EF4-FFF2-40B4-BE49-F238E27FC236}">
                <a16:creationId xmlns:a16="http://schemas.microsoft.com/office/drawing/2014/main" id="{32755F0F-1693-43B0-A1CE-44C700A2A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308" y="1734775"/>
            <a:ext cx="1153357" cy="1153357"/>
          </a:xfrm>
          <a:prstGeom prst="rect">
            <a:avLst/>
          </a:prstGeom>
        </p:spPr>
      </p:pic>
      <p:pic>
        <p:nvPicPr>
          <p:cNvPr id="16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68F611C8-FDA9-4A43-A799-2DF9D7558A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54" y="1734022"/>
            <a:ext cx="1153357" cy="1153357"/>
          </a:xfr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32DCABFF-0459-453A-94EC-FCC32D0490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77" t="56355" r="22688" b="25281"/>
          <a:stretch/>
        </p:blipFill>
        <p:spPr>
          <a:xfrm>
            <a:off x="4422200" y="5085659"/>
            <a:ext cx="5515176" cy="1705106"/>
          </a:xfrm>
          <a:prstGeom prst="rect">
            <a:avLst/>
          </a:prstGeom>
        </p:spPr>
      </p:pic>
      <p:pic>
        <p:nvPicPr>
          <p:cNvPr id="19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EEDD2214-FB1C-41AB-8ABC-D4545089EB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527" y="5242215"/>
            <a:ext cx="1057301" cy="105730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6907984-5CC5-495C-BE47-086FDBE1AE6E}"/>
              </a:ext>
            </a:extLst>
          </p:cNvPr>
          <p:cNvSpPr/>
          <p:nvPr/>
        </p:nvSpPr>
        <p:spPr>
          <a:xfrm>
            <a:off x="7107652" y="2943704"/>
            <a:ext cx="674854" cy="243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DB74790F-60FD-4372-AB89-08C6934D4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8" t="8130" r="6486" b="72806"/>
          <a:stretch/>
        </p:blipFill>
        <p:spPr>
          <a:xfrm>
            <a:off x="4422200" y="3385548"/>
            <a:ext cx="7290184" cy="1770035"/>
          </a:xfrm>
          <a:prstGeom prst="rect">
            <a:avLst/>
          </a:prstGeom>
        </p:spPr>
      </p:pic>
      <p:pic>
        <p:nvPicPr>
          <p:cNvPr id="18" name="Espace réservé du contenu 5">
            <a:extLst>
              <a:ext uri="{FF2B5EF4-FFF2-40B4-BE49-F238E27FC236}">
                <a16:creationId xmlns:a16="http://schemas.microsoft.com/office/drawing/2014/main" id="{65CE61D0-1152-44D6-AD34-CE1B92FDC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564" y="3499384"/>
            <a:ext cx="1075264" cy="107526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03D4A66-4CB1-49A8-AC21-9B41CE03B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570" t="45383" r="39157" b="50578"/>
          <a:stretch/>
        </p:blipFill>
        <p:spPr>
          <a:xfrm>
            <a:off x="8014457" y="4676569"/>
            <a:ext cx="1963271" cy="374839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21EB04EA-01E1-4381-AB7A-87756D1359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4521068" y="4642220"/>
            <a:ext cx="1540702" cy="382188"/>
          </a:xfrm>
          <a:prstGeom prst="rect">
            <a:avLst/>
          </a:prstGeom>
        </p:spPr>
      </p:pic>
      <p:pic>
        <p:nvPicPr>
          <p:cNvPr id="24" name="Image 2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9EDA45F4-D89D-45D6-9348-46B68CE1E9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059" y="3512831"/>
            <a:ext cx="1075265" cy="1075265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BEB86812-D801-49D7-B88D-DB6C175A4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4503684" y="2951374"/>
            <a:ext cx="1540702" cy="382188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E253EB10-5A25-4E33-BFDC-07F3EB97D9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8108035" y="2938246"/>
            <a:ext cx="1540702" cy="382188"/>
          </a:xfrm>
          <a:prstGeom prst="rect">
            <a:avLst/>
          </a:prstGeom>
        </p:spPr>
      </p:pic>
      <p:sp>
        <p:nvSpPr>
          <p:cNvPr id="28" name="Espace réservé du contenu 27">
            <a:extLst>
              <a:ext uri="{FF2B5EF4-FFF2-40B4-BE49-F238E27FC236}">
                <a16:creationId xmlns:a16="http://schemas.microsoft.com/office/drawing/2014/main" id="{7FD5BA5F-33FB-4660-B4DD-D883C6FB3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00361" y="2032900"/>
            <a:ext cx="1875372" cy="4825100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b="1" dirty="0"/>
              <a:t>Pre-conditioning</a:t>
            </a:r>
            <a:r>
              <a:rPr lang="fr-FR" b="1" dirty="0"/>
              <a:t> </a:t>
            </a:r>
          </a:p>
          <a:p>
            <a:pPr algn="r"/>
            <a:endParaRPr lang="fr-FR" b="1" dirty="0"/>
          </a:p>
          <a:p>
            <a:pPr marL="0" indent="0" algn="r">
              <a:buNone/>
            </a:pPr>
            <a:endParaRPr lang="fr-FR" sz="4400" b="1" dirty="0"/>
          </a:p>
          <a:p>
            <a:pPr marL="0" indent="0" algn="r">
              <a:buNone/>
            </a:pPr>
            <a:r>
              <a:rPr lang="en-US" b="1" dirty="0"/>
              <a:t>Conditioning</a:t>
            </a:r>
            <a:r>
              <a:rPr lang="fr-FR" b="1" dirty="0"/>
              <a:t> </a:t>
            </a:r>
          </a:p>
          <a:p>
            <a:pPr algn="r"/>
            <a:endParaRPr lang="fr-FR" b="1" dirty="0"/>
          </a:p>
          <a:p>
            <a:pPr algn="r"/>
            <a:endParaRPr lang="fr-FR" sz="4000" b="1" dirty="0"/>
          </a:p>
          <a:p>
            <a:pPr marL="0" indent="0" algn="r">
              <a:buNone/>
            </a:pPr>
            <a:r>
              <a:rPr lang="fr-FR" b="1" dirty="0"/>
              <a:t>Probe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E51E5EB-0B26-405B-8FDB-EDAF44C86871}"/>
              </a:ext>
            </a:extLst>
          </p:cNvPr>
          <p:cNvSpPr/>
          <p:nvPr/>
        </p:nvSpPr>
        <p:spPr>
          <a:xfrm>
            <a:off x="7107652" y="4653623"/>
            <a:ext cx="674854" cy="310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38BCCCBD-ED28-4795-BD51-25794A39C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204913"/>
            <a:ext cx="8267700" cy="75870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2.1 Design</a:t>
            </a:r>
          </a:p>
        </p:txBody>
      </p:sp>
      <p:sp>
        <p:nvSpPr>
          <p:cNvPr id="32" name="Espace réservé du contenu 2">
            <a:extLst>
              <a:ext uri="{FF2B5EF4-FFF2-40B4-BE49-F238E27FC236}">
                <a16:creationId xmlns:a16="http://schemas.microsoft.com/office/drawing/2014/main" id="{143C07E0-BC57-4042-95B7-88575080E5C3}"/>
              </a:ext>
            </a:extLst>
          </p:cNvPr>
          <p:cNvSpPr txBox="1">
            <a:spLocks/>
          </p:cNvSpPr>
          <p:nvPr/>
        </p:nvSpPr>
        <p:spPr>
          <a:xfrm>
            <a:off x="540883" y="2707284"/>
            <a:ext cx="2066781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Localizer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Distractor</a:t>
            </a:r>
            <a:r>
              <a:rPr lang="fr-FR" dirty="0"/>
              <a:t> </a:t>
            </a:r>
            <a:r>
              <a:rPr lang="fr-FR" sz="1800" dirty="0"/>
              <a:t>(</a:t>
            </a:r>
            <a:r>
              <a:rPr lang="fr-FR" sz="1800" dirty="0" err="1"/>
              <a:t>avoid</a:t>
            </a:r>
            <a:r>
              <a:rPr lang="fr-FR" sz="1800" dirty="0"/>
              <a:t> </a:t>
            </a:r>
            <a:r>
              <a:rPr lang="fr-FR" sz="1800" dirty="0" err="1"/>
              <a:t>recency</a:t>
            </a:r>
            <a:r>
              <a:rPr lang="fr-FR" sz="1800" dirty="0"/>
              <a:t> </a:t>
            </a:r>
            <a:r>
              <a:rPr lang="fr-FR" sz="1800" dirty="0" err="1"/>
              <a:t>effects</a:t>
            </a:r>
            <a:r>
              <a:rPr lang="fr-FR" sz="1800" dirty="0"/>
              <a:t>)</a:t>
            </a:r>
          </a:p>
          <a:p>
            <a:endParaRPr lang="fr-FR" dirty="0"/>
          </a:p>
          <a:p>
            <a:r>
              <a:rPr lang="fr-FR" dirty="0"/>
              <a:t>Memory</a:t>
            </a:r>
          </a:p>
          <a:p>
            <a:endParaRPr lang="fr-FR" dirty="0"/>
          </a:p>
          <a:p>
            <a:endParaRPr lang="fr-FR" dirty="0"/>
          </a:p>
        </p:txBody>
      </p: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D14F94B0-9146-48DA-A9BA-F3CCB782FEC2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1574274" y="1382591"/>
            <a:ext cx="2847926" cy="13246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BCB0C5F9-2E57-4537-BFBC-E478B9E62478}"/>
              </a:ext>
            </a:extLst>
          </p:cNvPr>
          <p:cNvCxnSpPr>
            <a:cxnSpLocks/>
          </p:cNvCxnSpPr>
          <p:nvPr/>
        </p:nvCxnSpPr>
        <p:spPr>
          <a:xfrm>
            <a:off x="1654952" y="4486224"/>
            <a:ext cx="2491723" cy="5651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6B858130-94BE-4B48-A68F-5F6E5425BAE0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1574274" y="5897017"/>
            <a:ext cx="2394707" cy="7436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F7F0CC-C97C-4252-98B9-BDA47F6BF83F}"/>
              </a:ext>
            </a:extLst>
          </p:cNvPr>
          <p:cNvSpPr txBox="1"/>
          <p:nvPr/>
        </p:nvSpPr>
        <p:spPr>
          <a:xfrm>
            <a:off x="4775254" y="3744628"/>
            <a:ext cx="1356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+      -</a:t>
            </a:r>
            <a:endParaRPr lang="en-US" sz="3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B8C23E-90C3-4791-9564-155C86AB4FC0}"/>
              </a:ext>
            </a:extLst>
          </p:cNvPr>
          <p:cNvSpPr txBox="1"/>
          <p:nvPr/>
        </p:nvSpPr>
        <p:spPr>
          <a:xfrm>
            <a:off x="4759769" y="5500457"/>
            <a:ext cx="1356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FFFF00"/>
                </a:solidFill>
              </a:rPr>
              <a:t>+      -</a:t>
            </a:r>
            <a:endParaRPr lang="en-US" sz="32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4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uiExpand="1" build="p"/>
      <p:bldP spid="32" grpId="0" uiExpand="1" build="p"/>
      <p:bldP spid="2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B66FC4-8EFD-49B0-8256-47E40B37E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1963621"/>
            <a:ext cx="4946643" cy="4500900"/>
          </a:xfrm>
        </p:spPr>
        <p:txBody>
          <a:bodyPr>
            <a:normAutofit fontScale="92500" lnSpcReduction="10000"/>
          </a:bodyPr>
          <a:lstStyle/>
          <a:p>
            <a:r>
              <a:rPr lang="fr-FR" dirty="0" err="1"/>
              <a:t>Localizer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N-1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task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8 blocks of 13stims</a:t>
            </a:r>
          </a:p>
          <a:p>
            <a:r>
              <a:rPr lang="fr-FR" dirty="0" err="1"/>
              <a:t>Preconditioning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16 S-O pairs, 6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repetitions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fr-FR" dirty="0" err="1"/>
              <a:t>Conditioning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16 O-R pairs, 6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repetitions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fr-FR" dirty="0" err="1"/>
              <a:t>Distractor</a:t>
            </a:r>
            <a:r>
              <a:rPr lang="fr-FR" dirty="0"/>
              <a:t> </a:t>
            </a:r>
            <a:r>
              <a:rPr lang="fr-FR" dirty="0" err="1"/>
              <a:t>task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N-1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task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8 blocks of 13stims</a:t>
            </a:r>
          </a:p>
          <a:p>
            <a:r>
              <a:rPr lang="fr-FR" dirty="0"/>
              <a:t>Probe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32 single images, 2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repetitions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fr-FR" dirty="0"/>
              <a:t>Memory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32 S-O pairs, ½ new, ½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old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1873115-3DA2-4AB7-8378-E026D68A2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1963620"/>
            <a:ext cx="5137197" cy="4500900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~ 6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0,3s ITI + 2s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stim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fr-FR" dirty="0"/>
              <a:t>~ 7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 1,5s + ISI 1s + O 1,5s + ITI 2,5s</a:t>
            </a:r>
          </a:p>
          <a:p>
            <a:r>
              <a:rPr lang="fr-FR" dirty="0"/>
              <a:t>~ 7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O 1,5s + ISI 1s + R 1,5s + ITI 2s</a:t>
            </a:r>
          </a:p>
          <a:p>
            <a:r>
              <a:rPr lang="fr-FR" dirty="0"/>
              <a:t>~ 6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#</a:t>
            </a:r>
          </a:p>
          <a:p>
            <a:r>
              <a:rPr lang="fr-FR" dirty="0"/>
              <a:t>~ 6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S1 1,5s + ISI 1s + </a:t>
            </a:r>
            <a:r>
              <a:rPr lang="fr-FR" strike="sngStrike" dirty="0">
                <a:solidFill>
                  <a:schemeClr val="bg2">
                    <a:lumMod val="90000"/>
                  </a:schemeClr>
                </a:solidFill>
              </a:rPr>
              <a:t>O 1,5s 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+ ITI 2s</a:t>
            </a:r>
          </a:p>
          <a:p>
            <a:r>
              <a:rPr lang="fr-FR" dirty="0"/>
              <a:t>~ 4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SO 2,5s + ITI 2s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2E69D0C-CE30-49B0-87C1-539498DD7C77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578D6C89-51F7-43F0-B97E-07ED1CDA3FA4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2.2 Time course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FC0DBF1-179E-4368-BF1B-C551D88BD6B8}"/>
              </a:ext>
            </a:extLst>
          </p:cNvPr>
          <p:cNvSpPr/>
          <p:nvPr/>
        </p:nvSpPr>
        <p:spPr>
          <a:xfrm>
            <a:off x="4440476" y="1963619"/>
            <a:ext cx="538619" cy="4424655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31A285EF-E1EA-4853-81A0-84BD5CFD9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40476" y="3111234"/>
            <a:ext cx="1565754" cy="156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2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hart, box and whisker chart&#10;&#10;Description generated with very high confidence">
            <a:extLst>
              <a:ext uri="{FF2B5EF4-FFF2-40B4-BE49-F238E27FC236}">
                <a16:creationId xmlns:a16="http://schemas.microsoft.com/office/drawing/2014/main" id="{A084C409-3617-442D-A949-A2E7511C2F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" t="51960" r="50676" b="4857"/>
          <a:stretch/>
        </p:blipFill>
        <p:spPr>
          <a:xfrm>
            <a:off x="3156416" y="2775054"/>
            <a:ext cx="5249917" cy="3648044"/>
          </a:xfr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BF954E5C-D287-415C-B654-37FD98D2F549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27C2B077-2FCF-4905-AE19-743EA00BA2C0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2.3 </a:t>
            </a:r>
            <a:r>
              <a:rPr lang="de-DE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Preliminary</a:t>
            </a:r>
            <a:r>
              <a:rPr lang="de-DE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behavioral </a:t>
            </a:r>
            <a:r>
              <a:rPr lang="de-DE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results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C115C2B6-55A6-4046-BC7F-E3B2820271E6}"/>
              </a:ext>
            </a:extLst>
          </p:cNvPr>
          <p:cNvSpPr txBox="1">
            <a:spLocks/>
          </p:cNvSpPr>
          <p:nvPr/>
        </p:nvSpPr>
        <p:spPr>
          <a:xfrm>
            <a:off x="1284440" y="2013096"/>
            <a:ext cx="4726217" cy="986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err="1"/>
              <a:t>Semantic</a:t>
            </a:r>
            <a:r>
              <a:rPr lang="fr-FR" dirty="0"/>
              <a:t> facilitation</a:t>
            </a:r>
          </a:p>
          <a:p>
            <a:pPr marL="0" indent="0">
              <a:buNone/>
            </a:pP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n=4</a:t>
            </a:r>
          </a:p>
          <a:p>
            <a:pPr marL="0" indent="0">
              <a:buNone/>
            </a:pPr>
            <a:endParaRPr lang="fr-F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DD06F1BF-6237-41BD-9FA4-DDBF03F49851}"/>
              </a:ext>
            </a:extLst>
          </p:cNvPr>
          <p:cNvSpPr txBox="1">
            <a:spLocks/>
          </p:cNvSpPr>
          <p:nvPr/>
        </p:nvSpPr>
        <p:spPr>
          <a:xfrm>
            <a:off x="4906264" y="2399583"/>
            <a:ext cx="2721313" cy="545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000" b="1" dirty="0"/>
              <a:t>Probe phase</a:t>
            </a:r>
          </a:p>
          <a:p>
            <a:pPr marL="0" indent="0">
              <a:buNone/>
            </a:pPr>
            <a:endParaRPr lang="fr-FR" sz="200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35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18F36F3F-EF1A-4818-B096-B834374E0B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8131243"/>
              </p:ext>
            </p:extLst>
          </p:nvPr>
        </p:nvGraphicFramePr>
        <p:xfrm>
          <a:off x="1230168" y="2259376"/>
          <a:ext cx="8267296" cy="3188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3E2659A-F59D-42F4-82AF-0D753854A041}"/>
              </a:ext>
            </a:extLst>
          </p:cNvPr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,Helvetica,sans-serif,EmojiFont,Apple Color Emoji,Segoe UI Emoji,NotoColorEmoji,Segoe UI Symbol,Android Emoji,EmojiSymbols"/>
              </a:rPr>
              <a:t>       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E0D10E62-1569-4AB9-B169-21D9CB7944E7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171739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fMRI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9078E6-A244-4FBC-B4BA-D9170743699E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2.1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Sequence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834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2E6E09-FCB0-5F41-8BAE-C0581D54B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8B9AAF-3BFF-3546-915C-8BDE34AD7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90012D5C-1270-714B-AFB4-7E632827B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E2659A-F59D-42F4-82AF-0D753854A041}"/>
              </a:ext>
            </a:extLst>
          </p:cNvPr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  <a:latin typeface="Calibri,Helvetica,sans-serif,EmojiFont,Apple Color Emoji,Segoe UI Emoji,NotoColorEmoji,Segoe UI Symbol,Android Emoji,EmojiSymbols"/>
              </a:rPr>
              <a:t>       </a:t>
            </a:r>
            <a:endParaRPr 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21F0CFA4-B0C1-49CF-B128-8E4DB56E6F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259264"/>
              </p:ext>
            </p:extLst>
          </p:nvPr>
        </p:nvGraphicFramePr>
        <p:xfrm>
          <a:off x="4489428" y="1508251"/>
          <a:ext cx="6728905" cy="4371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itre 1">
            <a:extLst>
              <a:ext uri="{FF2B5EF4-FFF2-40B4-BE49-F238E27FC236}">
                <a16:creationId xmlns:a16="http://schemas.microsoft.com/office/drawing/2014/main" id="{49432B44-35BD-4F4A-9385-F92C6F6AEC97}"/>
              </a:ext>
            </a:extLst>
          </p:cNvPr>
          <p:cNvSpPr txBox="1">
            <a:spLocks/>
          </p:cNvSpPr>
          <p:nvPr/>
        </p:nvSpPr>
        <p:spPr>
          <a:xfrm>
            <a:off x="1" y="393479"/>
            <a:ext cx="12192000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    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0335F54C-494D-4421-8248-A37BE84078FD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2.2 Analyses</a:t>
            </a:r>
          </a:p>
        </p:txBody>
      </p:sp>
    </p:spTree>
    <p:extLst>
      <p:ext uri="{BB962C8B-B14F-4D97-AF65-F5344CB8AC3E}">
        <p14:creationId xmlns:p14="http://schemas.microsoft.com/office/powerpoint/2010/main" val="1436619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12CE4CF-6BAE-40D0-ABEB-DE881366E9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5A9B919-DA97-4886-B992-3959BD76BF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1E15955-071B-4EB7-A906-3776AB703C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0AFA75E-4097-4960-9ECD-656156309C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2420DCD-72A4-4C75-8CFF-7B1E1B285A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D0A435D-86A7-48FC-A1D1-AD48600A6D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7EE88AE-10C9-4F64-9803-A67EDBA0A5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FD8CB6D-471F-4004-AF7E-DA27389CC8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44B476-E670-4628-BE61-FE80B8DBCF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70C9B8C-1FB0-4B1C-9D7F-9198407D78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041742"/>
            <a:ext cx="5848176" cy="4459266"/>
          </a:xfrm>
        </p:spPr>
        <p:txBody>
          <a:bodyPr>
            <a:normAutofit/>
          </a:bodyPr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semantically</a:t>
            </a:r>
            <a:r>
              <a:rPr lang="de-DE" dirty="0"/>
              <a:t> </a:t>
            </a:r>
            <a:r>
              <a:rPr lang="de-DE" dirty="0" err="1"/>
              <a:t>linked</a:t>
            </a:r>
            <a:r>
              <a:rPr lang="de-DE" dirty="0"/>
              <a:t> </a:t>
            </a:r>
            <a:r>
              <a:rPr lang="de-DE" dirty="0" err="1"/>
              <a:t>pairs</a:t>
            </a:r>
            <a:r>
              <a:rPr lang="de-DE" dirty="0"/>
              <a:t>,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expected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Earlier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decoding</a:t>
            </a:r>
            <a:r>
              <a:rPr lang="de-DE" dirty="0"/>
              <a:t> in </a:t>
            </a:r>
            <a:r>
              <a:rPr lang="de-DE" dirty="0" err="1"/>
              <a:t>scenes</a:t>
            </a:r>
            <a:r>
              <a:rPr lang="de-DE" dirty="0"/>
              <a:t> in </a:t>
            </a:r>
            <a:r>
              <a:rPr lang="de-DE" dirty="0" err="1"/>
              <a:t>preconditionning</a:t>
            </a:r>
            <a:r>
              <a:rPr lang="de-DE" dirty="0"/>
              <a:t> </a:t>
            </a:r>
            <a:r>
              <a:rPr lang="de-DE" dirty="0" err="1"/>
              <a:t>phase</a:t>
            </a:r>
            <a:endParaRPr lang="de-DE" dirty="0"/>
          </a:p>
          <a:p>
            <a:pPr lvl="1"/>
            <a:r>
              <a:rPr lang="de-DE" dirty="0" err="1"/>
              <a:t>Less</a:t>
            </a:r>
            <a:r>
              <a:rPr lang="de-DE" dirty="0"/>
              <a:t> link </a:t>
            </a:r>
            <a:r>
              <a:rPr lang="de-DE" dirty="0" err="1"/>
              <a:t>between</a:t>
            </a:r>
            <a:r>
              <a:rPr lang="de-DE" dirty="0"/>
              <a:t>: </a:t>
            </a:r>
          </a:p>
          <a:p>
            <a:pPr lvl="2"/>
            <a:r>
              <a:rPr lang="de-DE" dirty="0" err="1"/>
              <a:t>hippocampal</a:t>
            </a:r>
            <a:r>
              <a:rPr lang="de-DE" dirty="0"/>
              <a:t> </a:t>
            </a:r>
            <a:r>
              <a:rPr lang="de-DE" dirty="0" err="1"/>
              <a:t>activity</a:t>
            </a:r>
            <a:r>
              <a:rPr lang="de-DE" dirty="0"/>
              <a:t> (and </a:t>
            </a:r>
            <a:r>
              <a:rPr lang="de-DE" dirty="0" err="1"/>
              <a:t>hippocampal</a:t>
            </a:r>
            <a:r>
              <a:rPr lang="de-DE" dirty="0"/>
              <a:t>-OFC </a:t>
            </a:r>
            <a:r>
              <a:rPr lang="de-DE" dirty="0" err="1"/>
              <a:t>connectivity</a:t>
            </a:r>
            <a:r>
              <a:rPr lang="de-DE" dirty="0"/>
              <a:t>) in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phases</a:t>
            </a:r>
            <a:endParaRPr lang="de-DE" dirty="0"/>
          </a:p>
          <a:p>
            <a:pPr lvl="2"/>
            <a:r>
              <a:rPr lang="de-DE" dirty="0"/>
              <a:t>&amp; </a:t>
            </a:r>
            <a:r>
              <a:rPr lang="de-DE" dirty="0" err="1"/>
              <a:t>performance</a:t>
            </a:r>
            <a:r>
              <a:rPr lang="de-DE" dirty="0"/>
              <a:t> in last </a:t>
            </a:r>
            <a:r>
              <a:rPr lang="de-DE" dirty="0" err="1"/>
              <a:t>phase</a:t>
            </a:r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determine</a:t>
            </a:r>
            <a:endParaRPr lang="de-DE" dirty="0"/>
          </a:p>
          <a:p>
            <a:pPr lvl="1"/>
            <a:r>
              <a:rPr lang="de-DE" dirty="0" err="1"/>
              <a:t>Predictor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perf</a:t>
            </a:r>
            <a:r>
              <a:rPr lang="de-DE" dirty="0"/>
              <a:t>? RSA?</a:t>
            </a:r>
          </a:p>
          <a:p>
            <a:pPr lvl="1"/>
            <a:r>
              <a:rPr lang="de-DE" dirty="0" err="1"/>
              <a:t>searchlight</a:t>
            </a:r>
            <a:r>
              <a:rPr lang="de-DE" dirty="0"/>
              <a:t>? ROIs? </a:t>
            </a:r>
          </a:p>
          <a:p>
            <a:pPr lvl="1"/>
            <a:r>
              <a:rPr lang="de-DE" dirty="0"/>
              <a:t>Seed </a:t>
            </a:r>
            <a:r>
              <a:rPr lang="de-DE" dirty="0" err="1"/>
              <a:t>connectivity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striatum</a:t>
            </a:r>
            <a:r>
              <a:rPr lang="de-DE" dirty="0"/>
              <a:t>?</a:t>
            </a:r>
          </a:p>
          <a:p>
            <a:pPr lvl="1"/>
            <a:endParaRPr lang="de-DE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8FD5076-CBC2-4510-B3FB-C0830DDA0DAC}"/>
              </a:ext>
            </a:extLst>
          </p:cNvPr>
          <p:cNvSpPr txBox="1">
            <a:spLocks/>
          </p:cNvSpPr>
          <p:nvPr/>
        </p:nvSpPr>
        <p:spPr>
          <a:xfrm>
            <a:off x="6973173" y="3554085"/>
            <a:ext cx="4653677" cy="7581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Hippocampus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only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necessary</a:t>
            </a:r>
            <a:r>
              <a:rPr lang="fr-FR" b="1" dirty="0">
                <a:solidFill>
                  <a:schemeClr val="accent6"/>
                </a:solidFill>
              </a:rPr>
              <a:t> for new association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6BC2669-ACA5-4525-B651-B91E588FBEF5}"/>
              </a:ext>
            </a:extLst>
          </p:cNvPr>
          <p:cNvCxnSpPr/>
          <p:nvPr/>
        </p:nvCxnSpPr>
        <p:spPr>
          <a:xfrm>
            <a:off x="6096000" y="3933173"/>
            <a:ext cx="693107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9734F01-6A71-457D-9685-552DA2A3B4C5}"/>
              </a:ext>
            </a:extLst>
          </p:cNvPr>
          <p:cNvCxnSpPr/>
          <p:nvPr/>
        </p:nvCxnSpPr>
        <p:spPr>
          <a:xfrm>
            <a:off x="6096000" y="2832970"/>
            <a:ext cx="693107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4164F4E-822B-425D-A615-E0F259B68C96}"/>
              </a:ext>
            </a:extLst>
          </p:cNvPr>
          <p:cNvSpPr txBox="1">
            <a:spLocks/>
          </p:cNvSpPr>
          <p:nvPr/>
        </p:nvSpPr>
        <p:spPr>
          <a:xfrm>
            <a:off x="6973172" y="2545739"/>
            <a:ext cx="4653677" cy="758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Earlier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reactivation</a:t>
            </a:r>
            <a:r>
              <a:rPr lang="fr-FR" b="1" dirty="0">
                <a:solidFill>
                  <a:schemeClr val="accent6"/>
                </a:solidFill>
              </a:rPr>
              <a:t> 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5CC55BD-DE22-4C12-99A5-045E324EF06E}"/>
              </a:ext>
            </a:extLst>
          </p:cNvPr>
          <p:cNvCxnSpPr>
            <a:cxnSpLocks/>
          </p:cNvCxnSpPr>
          <p:nvPr/>
        </p:nvCxnSpPr>
        <p:spPr>
          <a:xfrm flipH="1">
            <a:off x="5910197" y="5626190"/>
            <a:ext cx="693107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B92A53A1-0A59-4BFA-9A74-A4301E8D3E50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2.2 Analyses</a:t>
            </a:r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E5A2B48E-54D2-4FCF-B585-A4299F053929}"/>
              </a:ext>
            </a:extLst>
          </p:cNvPr>
          <p:cNvSpPr txBox="1">
            <a:spLocks/>
          </p:cNvSpPr>
          <p:nvPr/>
        </p:nvSpPr>
        <p:spPr>
          <a:xfrm>
            <a:off x="6973172" y="5371535"/>
            <a:ext cx="4653677" cy="758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Semantic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processes</a:t>
            </a:r>
            <a:endParaRPr lang="fr-FR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40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8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30D365-8E3C-47E7-B591-81792EB54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82798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F6355573-05FF-4E18-932A-B8C967B66F7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89386613"/>
              </p:ext>
            </p:extLst>
          </p:nvPr>
        </p:nvGraphicFramePr>
        <p:xfrm>
          <a:off x="565150" y="2692400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Espace réservé du contenu 3">
            <a:extLst>
              <a:ext uri="{FF2B5EF4-FFF2-40B4-BE49-F238E27FC236}">
                <a16:creationId xmlns:a16="http://schemas.microsoft.com/office/drawing/2014/main" id="{43B1C0F4-6B14-488B-BA57-19551FA7DC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715336"/>
              </p:ext>
            </p:extLst>
          </p:nvPr>
        </p:nvGraphicFramePr>
        <p:xfrm>
          <a:off x="565149" y="4003529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Espace réservé du contenu 3">
            <a:extLst>
              <a:ext uri="{FF2B5EF4-FFF2-40B4-BE49-F238E27FC236}">
                <a16:creationId xmlns:a16="http://schemas.microsoft.com/office/drawing/2014/main" id="{822173BF-012D-42F5-8881-0EAFA7564A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3558745"/>
              </p:ext>
            </p:extLst>
          </p:nvPr>
        </p:nvGraphicFramePr>
        <p:xfrm>
          <a:off x="7034266" y="3220508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795BA2BE-04D0-4806-B5A4-D0575F38B4B6}"/>
              </a:ext>
            </a:extLst>
          </p:cNvPr>
          <p:cNvSpPr/>
          <p:nvPr/>
        </p:nvSpPr>
        <p:spPr>
          <a:xfrm>
            <a:off x="5224590" y="3678268"/>
            <a:ext cx="978408" cy="48463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6F01ED53-CC15-4262-AAD1-F9717CC0B2DD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5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5752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0B3AD-65F7-49FC-A4C4-384F7BE46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64F8508-4BA3-46F8-AAAB-2A657C07EC24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99E0D7D2-5741-4721-B7DE-56A4255702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082038"/>
            <a:ext cx="4946643" cy="4399823"/>
          </a:xfrm>
        </p:spPr>
        <p:txBody>
          <a:bodyPr>
            <a:normAutofit fontScale="77500" lnSpcReduction="20000"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State </a:t>
            </a:r>
            <a:r>
              <a:rPr lang="fr-FR" dirty="0" err="1"/>
              <a:t>representation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OFC	                (Spalding 18, Jones 12)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OFC-</a:t>
            </a:r>
            <a:r>
              <a:rPr lang="fr-FR" dirty="0" err="1"/>
              <a:t>hippocampus</a:t>
            </a:r>
            <a:r>
              <a:rPr lang="fr-FR" dirty="0"/>
              <a:t>                           (Bowman)</a:t>
            </a:r>
          </a:p>
          <a:p>
            <a:pPr marL="285750" indent="-285750">
              <a:buFontTx/>
              <a:buChar char="-"/>
            </a:pPr>
            <a:r>
              <a:rPr lang="fr-FR" dirty="0"/>
              <a:t>Value computation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Striatum &amp; VTA dopamine (RL)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Generalisation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OFC </a:t>
            </a:r>
            <a:r>
              <a:rPr lang="fr-FR" dirty="0" err="1"/>
              <a:t>hippocampus</a:t>
            </a:r>
            <a:r>
              <a:rPr lang="fr-FR" dirty="0"/>
              <a:t>                    (</a:t>
            </a:r>
            <a:r>
              <a:rPr lang="fr-FR" dirty="0" err="1"/>
              <a:t>Schlichting</a:t>
            </a:r>
            <a:r>
              <a:rPr lang="fr-FR" dirty="0"/>
              <a:t> 16)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Striatum- hippo FC	               (Wimmer 12)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Dopamine to MTL? 		  (</a:t>
            </a:r>
            <a:r>
              <a:rPr lang="fr-FR" dirty="0" err="1"/>
              <a:t>Kahnt</a:t>
            </a:r>
            <a:r>
              <a:rPr lang="fr-FR" dirty="0"/>
              <a:t> 16)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Semantic</a:t>
            </a:r>
            <a:r>
              <a:rPr lang="fr-FR" dirty="0"/>
              <a:t> association 	       </a:t>
            </a:r>
            <a:r>
              <a:rPr lang="fr-FR" sz="1900" dirty="0"/>
              <a:t>(Ryan et al., 2016)</a:t>
            </a:r>
          </a:p>
          <a:p>
            <a:pPr marL="742950" lvl="1" indent="-285750">
              <a:buFontTx/>
              <a:buChar char="-"/>
            </a:pPr>
            <a:r>
              <a:rPr lang="fr-FR" dirty="0" err="1"/>
              <a:t>Facilitates</a:t>
            </a:r>
            <a:r>
              <a:rPr lang="fr-FR" dirty="0"/>
              <a:t> associative </a:t>
            </a:r>
            <a:r>
              <a:rPr lang="fr-FR" dirty="0" err="1"/>
              <a:t>learning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But not if </a:t>
            </a:r>
            <a:r>
              <a:rPr lang="fr-FR" b="1" dirty="0" err="1"/>
              <a:t>hippocampus</a:t>
            </a:r>
            <a:r>
              <a:rPr lang="fr-FR" b="1" dirty="0"/>
              <a:t> </a:t>
            </a:r>
            <a:r>
              <a:rPr lang="fr-FR" b="1" dirty="0" err="1"/>
              <a:t>lesion</a:t>
            </a:r>
            <a:r>
              <a:rPr lang="fr-FR" b="1" dirty="0"/>
              <a:t> 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742950" lvl="1" indent="-285750">
              <a:buFontTx/>
              <a:buChar char="-"/>
            </a:pPr>
            <a:endParaRPr lang="fr-FR" dirty="0"/>
          </a:p>
          <a:p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B45DF0-41C0-4D1A-BE74-27F498DC54A7}"/>
              </a:ext>
            </a:extLst>
          </p:cNvPr>
          <p:cNvSpPr/>
          <p:nvPr/>
        </p:nvSpPr>
        <p:spPr>
          <a:xfrm>
            <a:off x="6096000" y="2316514"/>
            <a:ext cx="4993867" cy="393086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BCEEB9-0A08-40F3-A10F-107E473741D8}"/>
              </a:ext>
            </a:extLst>
          </p:cNvPr>
          <p:cNvGrpSpPr/>
          <p:nvPr/>
        </p:nvGrpSpPr>
        <p:grpSpPr>
          <a:xfrm>
            <a:off x="6597368" y="2390086"/>
            <a:ext cx="2451366" cy="2331992"/>
            <a:chOff x="6597368" y="2390086"/>
            <a:chExt cx="2451366" cy="2331992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B2C6C67A-A5D8-451B-B176-C8ED74E97B17}"/>
                </a:ext>
              </a:extLst>
            </p:cNvPr>
            <p:cNvSpPr/>
            <p:nvPr/>
          </p:nvSpPr>
          <p:spPr>
            <a:xfrm>
              <a:off x="8134334" y="2390086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HPC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053ED46E-6BD9-4920-B4AF-B05E05F87052}"/>
                </a:ext>
              </a:extLst>
            </p:cNvPr>
            <p:cNvSpPr/>
            <p:nvPr/>
          </p:nvSpPr>
          <p:spPr>
            <a:xfrm>
              <a:off x="6597368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OFC</a:t>
              </a:r>
            </a:p>
          </p:txBody>
        </p:sp>
        <p:cxnSp>
          <p:nvCxnSpPr>
            <p:cNvPr id="16" name="Connecteur droit avec flèche 15">
              <a:extLst>
                <a:ext uri="{FF2B5EF4-FFF2-40B4-BE49-F238E27FC236}">
                  <a16:creationId xmlns:a16="http://schemas.microsoft.com/office/drawing/2014/main" id="{68DE696F-AB45-4F4A-8F0A-62A4B4053FB9}"/>
                </a:ext>
              </a:extLst>
            </p:cNvPr>
            <p:cNvCxnSpPr>
              <a:stCxn id="13" idx="0"/>
              <a:endCxn id="12" idx="2"/>
            </p:cNvCxnSpPr>
            <p:nvPr/>
          </p:nvCxnSpPr>
          <p:spPr>
            <a:xfrm flipV="1">
              <a:off x="7054568" y="2847286"/>
              <a:ext cx="1079766" cy="960392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6DA0678A-37BD-42DE-B8AC-BE43C179A88A}"/>
                </a:ext>
              </a:extLst>
            </p:cNvPr>
            <p:cNvSpPr txBox="1"/>
            <p:nvPr/>
          </p:nvSpPr>
          <p:spPr>
            <a:xfrm>
              <a:off x="6622972" y="2715906"/>
              <a:ext cx="15082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</a:rPr>
                <a:t>(</a:t>
              </a:r>
              <a:r>
                <a:rPr lang="fr-FR" dirty="0" err="1">
                  <a:solidFill>
                    <a:schemeClr val="bg1"/>
                  </a:solidFill>
                </a:rPr>
                <a:t>associated</a:t>
              </a:r>
              <a:r>
                <a:rPr lang="fr-FR" dirty="0">
                  <a:solidFill>
                    <a:schemeClr val="bg1"/>
                  </a:solidFill>
                </a:rPr>
                <a:t>) state computation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B6DCA94-B767-4EC3-9F3F-7D90DB6FD56E}"/>
              </a:ext>
            </a:extLst>
          </p:cNvPr>
          <p:cNvGrpSpPr/>
          <p:nvPr/>
        </p:nvGrpSpPr>
        <p:grpSpPr>
          <a:xfrm>
            <a:off x="9048734" y="2847286"/>
            <a:ext cx="1665890" cy="960392"/>
            <a:chOff x="9048734" y="2847286"/>
            <a:chExt cx="1665890" cy="960392"/>
          </a:xfrm>
        </p:grpSpPr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7421BFCB-8345-459E-B2C7-4B5BE4019492}"/>
                </a:ext>
              </a:extLst>
            </p:cNvPr>
            <p:cNvCxnSpPr>
              <a:stCxn id="12" idx="6"/>
              <a:endCxn id="14" idx="0"/>
            </p:cNvCxnSpPr>
            <p:nvPr/>
          </p:nvCxnSpPr>
          <p:spPr>
            <a:xfrm>
              <a:off x="9048734" y="2847286"/>
              <a:ext cx="958568" cy="960392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45BC7021-BFDC-4BFF-929E-6166FFB24CE2}"/>
                </a:ext>
              </a:extLst>
            </p:cNvPr>
            <p:cNvSpPr txBox="1"/>
            <p:nvPr/>
          </p:nvSpPr>
          <p:spPr>
            <a:xfrm>
              <a:off x="9211643" y="2847286"/>
              <a:ext cx="15029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>
                  <a:solidFill>
                    <a:schemeClr val="bg1"/>
                  </a:solidFill>
                </a:rPr>
                <a:t>associated</a:t>
              </a:r>
              <a:r>
                <a:rPr lang="fr-FR" dirty="0">
                  <a:solidFill>
                    <a:schemeClr val="bg1"/>
                  </a:solidFill>
                </a:rPr>
                <a:t> value computation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500E28D-CDAD-46B4-B4E4-8C370213D1CB}"/>
              </a:ext>
            </a:extLst>
          </p:cNvPr>
          <p:cNvGrpSpPr/>
          <p:nvPr/>
        </p:nvGrpSpPr>
        <p:grpSpPr>
          <a:xfrm>
            <a:off x="8131207" y="3807678"/>
            <a:ext cx="2583417" cy="2308325"/>
            <a:chOff x="8131207" y="3807678"/>
            <a:chExt cx="2583417" cy="2308325"/>
          </a:xfrm>
        </p:grpSpPr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5B3836D4-CA86-4647-ACCE-B5E8BF97E858}"/>
                </a:ext>
              </a:extLst>
            </p:cNvPr>
            <p:cNvSpPr/>
            <p:nvPr/>
          </p:nvSpPr>
          <p:spPr>
            <a:xfrm>
              <a:off x="9550102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D2AE9C1-FFE8-4AC5-BAF4-937E51A49848}"/>
                </a:ext>
              </a:extLst>
            </p:cNvPr>
            <p:cNvSpPr/>
            <p:nvPr/>
          </p:nvSpPr>
          <p:spPr>
            <a:xfrm>
              <a:off x="8131207" y="5201603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VTA</a:t>
              </a:r>
            </a:p>
          </p:txBody>
        </p: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59C20E6D-EE39-4F66-9CA3-855E60DB628C}"/>
                </a:ext>
              </a:extLst>
            </p:cNvPr>
            <p:cNvCxnSpPr>
              <a:stCxn id="15" idx="7"/>
              <a:endCxn id="14" idx="3"/>
            </p:cNvCxnSpPr>
            <p:nvPr/>
          </p:nvCxnSpPr>
          <p:spPr>
            <a:xfrm flipV="1">
              <a:off x="8911696" y="4588167"/>
              <a:ext cx="772317" cy="74734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DA1466A3-19B4-49B6-8B90-0FB1D6E9A845}"/>
                </a:ext>
              </a:extLst>
            </p:cNvPr>
            <p:cNvSpPr txBox="1"/>
            <p:nvPr/>
          </p:nvSpPr>
          <p:spPr>
            <a:xfrm>
              <a:off x="9045608" y="4810092"/>
              <a:ext cx="16690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>
                  <a:solidFill>
                    <a:schemeClr val="bg1"/>
                  </a:solidFill>
                </a:rPr>
                <a:t>reinforcement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  <a:r>
                <a:rPr lang="fr-FR" dirty="0" err="1">
                  <a:solidFill>
                    <a:schemeClr val="bg1"/>
                  </a:solidFill>
                </a:rPr>
                <a:t>learning</a:t>
              </a:r>
              <a:endParaRPr lang="fr-FR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DC1C38A-E760-4DFE-8E96-12296D19C575}"/>
              </a:ext>
            </a:extLst>
          </p:cNvPr>
          <p:cNvGrpSpPr/>
          <p:nvPr/>
        </p:nvGrpSpPr>
        <p:grpSpPr>
          <a:xfrm>
            <a:off x="7973268" y="3304486"/>
            <a:ext cx="1301575" cy="1897117"/>
            <a:chOff x="7973268" y="3304486"/>
            <a:chExt cx="1301575" cy="1897117"/>
          </a:xfrm>
        </p:grpSpPr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753A3DAF-9A50-4E7D-8AED-CB4EDF37D6DF}"/>
                </a:ext>
              </a:extLst>
            </p:cNvPr>
            <p:cNvCxnSpPr>
              <a:stCxn id="15" idx="0"/>
              <a:endCxn id="12" idx="4"/>
            </p:cNvCxnSpPr>
            <p:nvPr/>
          </p:nvCxnSpPr>
          <p:spPr>
            <a:xfrm flipV="1">
              <a:off x="8588407" y="3304486"/>
              <a:ext cx="3127" cy="189711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2CDC53A-DF08-4F39-8C0B-190159F8DAC8}"/>
                </a:ext>
              </a:extLst>
            </p:cNvPr>
            <p:cNvSpPr txBox="1"/>
            <p:nvPr/>
          </p:nvSpPr>
          <p:spPr>
            <a:xfrm>
              <a:off x="7973268" y="3965056"/>
              <a:ext cx="13015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400" dirty="0" err="1">
                  <a:solidFill>
                    <a:schemeClr val="bg1"/>
                  </a:solidFill>
                </a:rPr>
                <a:t>generalisation</a:t>
              </a:r>
              <a:r>
                <a:rPr lang="fr-FR" sz="1400" dirty="0">
                  <a:solidFill>
                    <a:schemeClr val="bg1"/>
                  </a:solidFill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942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42D000B-A318-4B26-83CA-878DDF364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5" y="1625608"/>
            <a:ext cx="524095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38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does semantic memory facilitate associative learning?</a:t>
            </a:r>
            <a:b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800" kern="1200" spc="-15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Graphic 8" descr="Cerveau">
            <a:extLst>
              <a:ext uri="{FF2B5EF4-FFF2-40B4-BE49-F238E27FC236}">
                <a16:creationId xmlns:a16="http://schemas.microsoft.com/office/drawing/2014/main" id="{00561B80-2527-4BFD-A7CE-896E4B345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8090" y="1497220"/>
            <a:ext cx="4127230" cy="4127230"/>
          </a:xfrm>
          <a:prstGeom prst="rect">
            <a:avLst/>
          </a:prstGeom>
        </p:spPr>
      </p:pic>
      <p:sp>
        <p:nvSpPr>
          <p:cNvPr id="22" name="Cross 21">
            <a:extLst>
              <a:ext uri="{FF2B5EF4-FFF2-40B4-BE49-F238E27FC236}">
                <a16:creationId xmlns:a16="http://schemas.microsoft.com/office/drawing/2014/main" id="{2D31923D-AB54-2C41-B985-E3F1AB437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0144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17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7622B-3282-4054-AD68-EF98229A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75890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Paradigm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725C18CE-38AD-4851-A32E-95A6835107C8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CA22B084-62FE-45A8-B007-32103F831729}"/>
              </a:ext>
            </a:extLst>
          </p:cNvPr>
          <p:cNvSpPr txBox="1">
            <a:spLocks/>
          </p:cNvSpPr>
          <p:nvPr/>
        </p:nvSpPr>
        <p:spPr>
          <a:xfrm>
            <a:off x="879895" y="5802973"/>
            <a:ext cx="6708130" cy="826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pic>
        <p:nvPicPr>
          <p:cNvPr id="10" name="Image 5">
            <a:extLst>
              <a:ext uri="{FF2B5EF4-FFF2-40B4-BE49-F238E27FC236}">
                <a16:creationId xmlns:a16="http://schemas.microsoft.com/office/drawing/2014/main" id="{8A52111D-F911-47DD-87BE-7E1B483B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783" y="2515155"/>
            <a:ext cx="3392039" cy="2681326"/>
          </a:xfrm>
          <a:prstGeom prst="rect">
            <a:avLst/>
          </a:prstGeom>
        </p:spPr>
      </p:pic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6DC8A8A7-2149-4EE1-A40D-53DD263B81BC}"/>
              </a:ext>
            </a:extLst>
          </p:cNvPr>
          <p:cNvSpPr txBox="1">
            <a:spLocks/>
          </p:cNvSpPr>
          <p:nvPr/>
        </p:nvSpPr>
        <p:spPr>
          <a:xfrm>
            <a:off x="7358374" y="1428088"/>
            <a:ext cx="4497575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 err="1"/>
              <a:t>Hippocampus</a:t>
            </a:r>
            <a:r>
              <a:rPr lang="fr-FR" sz="2000" dirty="0"/>
              <a:t> activation </a:t>
            </a:r>
            <a:r>
              <a:rPr lang="fr-FR" sz="2000" dirty="0" err="1"/>
              <a:t>during</a:t>
            </a:r>
            <a:r>
              <a:rPr lang="fr-FR" sz="2000" dirty="0"/>
              <a:t> </a:t>
            </a:r>
            <a:r>
              <a:rPr lang="fr-FR" sz="2000" dirty="0" err="1"/>
              <a:t>learning</a:t>
            </a:r>
            <a:r>
              <a:rPr lang="fr-FR" sz="2000" dirty="0"/>
              <a:t> (A-B) </a:t>
            </a:r>
            <a:r>
              <a:rPr lang="fr-FR" sz="2000" dirty="0" err="1"/>
              <a:t>predicts</a:t>
            </a:r>
            <a:r>
              <a:rPr lang="fr-FR" sz="2000" dirty="0"/>
              <a:t> associative performance (in probe phase)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76E3415A-D9C7-4C65-B9B9-8A4DAF9D74B2}"/>
              </a:ext>
            </a:extLst>
          </p:cNvPr>
          <p:cNvSpPr txBox="1">
            <a:spLocks/>
          </p:cNvSpPr>
          <p:nvPr/>
        </p:nvSpPr>
        <p:spPr>
          <a:xfrm>
            <a:off x="7650804" y="5411450"/>
            <a:ext cx="3534937" cy="144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Less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hippocampal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involvement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necessary</a:t>
            </a:r>
            <a:r>
              <a:rPr lang="fr-FR" b="1" dirty="0">
                <a:solidFill>
                  <a:schemeClr val="accent6"/>
                </a:solidFill>
              </a:rPr>
              <a:t> for </a:t>
            </a:r>
            <a:r>
              <a:rPr lang="fr-FR" b="1" dirty="0" err="1">
                <a:solidFill>
                  <a:schemeClr val="accent6"/>
                </a:solidFill>
              </a:rPr>
              <a:t>semantically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linked</a:t>
            </a:r>
            <a:r>
              <a:rPr lang="fr-FR" b="1" dirty="0">
                <a:solidFill>
                  <a:schemeClr val="accent6"/>
                </a:solidFill>
              </a:rPr>
              <a:t> pairs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CEB1B9-4312-495C-B9A2-C1CA8F5CD5EA}"/>
              </a:ext>
            </a:extLst>
          </p:cNvPr>
          <p:cNvGrpSpPr/>
          <p:nvPr/>
        </p:nvGrpSpPr>
        <p:grpSpPr>
          <a:xfrm>
            <a:off x="336051" y="2018999"/>
            <a:ext cx="6431605" cy="3184253"/>
            <a:chOff x="336051" y="2018999"/>
            <a:chExt cx="6431605" cy="318425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2CF0A20-100E-4CB9-943B-DB7F21DF435D}"/>
                </a:ext>
              </a:extLst>
            </p:cNvPr>
            <p:cNvGrpSpPr/>
            <p:nvPr/>
          </p:nvGrpSpPr>
          <p:grpSpPr>
            <a:xfrm>
              <a:off x="336051" y="2018999"/>
              <a:ext cx="6431605" cy="3184253"/>
              <a:chOff x="336051" y="2018999"/>
              <a:chExt cx="6431605" cy="3184253"/>
            </a:xfrm>
          </p:grpSpPr>
          <p:sp>
            <p:nvSpPr>
              <p:cNvPr id="5" name="Espace réservé du contenu 2">
                <a:extLst>
                  <a:ext uri="{FF2B5EF4-FFF2-40B4-BE49-F238E27FC236}">
                    <a16:creationId xmlns:a16="http://schemas.microsoft.com/office/drawing/2014/main" id="{BD3931D8-7531-4146-90DF-A7D4E9D05F1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5149" y="2018999"/>
                <a:ext cx="3944098" cy="64437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System Font Regular"/>
                  <a:buChar char="–"/>
                  <a:defRPr sz="24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20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8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6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6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fr-FR" dirty="0"/>
                  <a:t>Wimmer &amp; </a:t>
                </a:r>
                <a:r>
                  <a:rPr lang="fr-FR" dirty="0" err="1"/>
                  <a:t>Shohamy</a:t>
                </a:r>
                <a:r>
                  <a:rPr lang="fr-FR" dirty="0"/>
                  <a:t> 2012</a:t>
                </a:r>
              </a:p>
            </p:txBody>
          </p:sp>
          <p:pic>
            <p:nvPicPr>
              <p:cNvPr id="6" name="Picture 2">
                <a:extLst>
                  <a:ext uri="{FF2B5EF4-FFF2-40B4-BE49-F238E27FC236}">
                    <a16:creationId xmlns:a16="http://schemas.microsoft.com/office/drawing/2014/main" id="{8B8029E6-15A3-469C-8433-2D3CF1777C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6051" y="2760179"/>
                <a:ext cx="6431605" cy="24430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32FD53A-76E4-4AA3-B384-F1590F11DEBB}"/>
                </a:ext>
              </a:extLst>
            </p:cNvPr>
            <p:cNvSpPr txBox="1"/>
            <p:nvPr/>
          </p:nvSpPr>
          <p:spPr>
            <a:xfrm>
              <a:off x="879895" y="2604121"/>
              <a:ext cx="52255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/>
                <a:t>Pre-conditioning</a:t>
              </a:r>
              <a:r>
                <a:rPr lang="de-DE" b="1" dirty="0"/>
                <a:t>	          </a:t>
              </a:r>
              <a:r>
                <a:rPr lang="de-DE" b="1" dirty="0" err="1"/>
                <a:t>Conditioning</a:t>
              </a:r>
              <a:r>
                <a:rPr lang="de-DE" b="1" dirty="0"/>
                <a:t>	               Probe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503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436E59-A101-4412-A01F-40B8CD895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8" y="1204721"/>
            <a:ext cx="9920615" cy="144655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Paradigm</a:t>
            </a:r>
            <a:endParaRPr lang="fr-FR" sz="3600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DDE7140D-18B5-469E-848B-06B48A4B8F5F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1BAEB78-3EAC-46C1-9BA0-49B671A2B1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77" t="5678" b="14445"/>
          <a:stretch/>
        </p:blipFill>
        <p:spPr>
          <a:xfrm>
            <a:off x="6010900" y="1784813"/>
            <a:ext cx="3109868" cy="484383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9342DC0-A25B-48AA-B5AC-ACC388C462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" t="5678" r="76964" b="14445"/>
          <a:stretch/>
        </p:blipFill>
        <p:spPr>
          <a:xfrm>
            <a:off x="4356271" y="1784813"/>
            <a:ext cx="1654629" cy="4843834"/>
          </a:xfrm>
          <a:prstGeom prst="rect">
            <a:avLst/>
          </a:prstGeom>
          <a:gradFill>
            <a:gsLst>
              <a:gs pos="0">
                <a:srgbClr val="57335B">
                  <a:alpha val="47000"/>
                </a:srgbClr>
              </a:gs>
              <a:gs pos="74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7" name="Image 7">
            <a:extLst>
              <a:ext uri="{FF2B5EF4-FFF2-40B4-BE49-F238E27FC236}">
                <a16:creationId xmlns:a16="http://schemas.microsoft.com/office/drawing/2014/main" id="{D4814F78-0A18-4EF6-8892-AE7AF4B779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40"/>
          <a:stretch/>
        </p:blipFill>
        <p:spPr>
          <a:xfrm>
            <a:off x="1013541" y="3159020"/>
            <a:ext cx="2760628" cy="2874663"/>
          </a:xfrm>
          <a:prstGeom prst="rect">
            <a:avLst/>
          </a:prstGeom>
        </p:spPr>
      </p:pic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91C18E7B-3C77-4EC8-9C51-5E6EDECE3517}"/>
              </a:ext>
            </a:extLst>
          </p:cNvPr>
          <p:cNvSpPr txBox="1">
            <a:spLocks/>
          </p:cNvSpPr>
          <p:nvPr/>
        </p:nvSpPr>
        <p:spPr>
          <a:xfrm>
            <a:off x="482155" y="2032708"/>
            <a:ext cx="4946643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Category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visual</a:t>
            </a:r>
            <a:r>
              <a:rPr lang="fr-FR" dirty="0"/>
              <a:t> areas</a:t>
            </a:r>
          </a:p>
          <a:p>
            <a:pPr lvl="1"/>
            <a:r>
              <a:rPr lang="fr-FR" dirty="0"/>
              <a:t>Train </a:t>
            </a:r>
            <a:r>
              <a:rPr lang="fr-FR" dirty="0" err="1"/>
              <a:t>category</a:t>
            </a:r>
            <a:r>
              <a:rPr lang="fr-FR" dirty="0"/>
              <a:t> classifier</a:t>
            </a: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6F8FC363-B9F5-41A9-A799-7F6C189CCF8D}"/>
              </a:ext>
            </a:extLst>
          </p:cNvPr>
          <p:cNvSpPr txBox="1">
            <a:spLocks/>
          </p:cNvSpPr>
          <p:nvPr/>
        </p:nvSpPr>
        <p:spPr>
          <a:xfrm>
            <a:off x="9089903" y="3483455"/>
            <a:ext cx="2791719" cy="14465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b="1" dirty="0" err="1">
                <a:solidFill>
                  <a:schemeClr val="accent6"/>
                </a:solidFill>
              </a:rPr>
              <a:t>Earlier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greater</a:t>
            </a:r>
            <a:r>
              <a:rPr lang="fr-FR" sz="2800" b="1" dirty="0">
                <a:solidFill>
                  <a:schemeClr val="accent6"/>
                </a:solidFill>
              </a:rPr>
              <a:t> classifier output for </a:t>
            </a:r>
            <a:r>
              <a:rPr lang="fr-FR" sz="2800" b="1" dirty="0" err="1">
                <a:solidFill>
                  <a:schemeClr val="accent6"/>
                </a:solidFill>
              </a:rPr>
              <a:t>semantically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linked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objects</a:t>
            </a:r>
            <a:endParaRPr lang="fr-FR" sz="28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48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474EBC27-2DAD-4997-B7D1-DF3C496B4FA7}"/>
              </a:ext>
            </a:extLst>
          </p:cNvPr>
          <p:cNvSpPr txBox="1">
            <a:spLocks/>
          </p:cNvSpPr>
          <p:nvPr/>
        </p:nvSpPr>
        <p:spPr>
          <a:xfrm>
            <a:off x="702247" y="2707284"/>
            <a:ext cx="4837941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OFC-hippo FC </a:t>
            </a:r>
            <a:r>
              <a:rPr lang="fr-FR" dirty="0" err="1"/>
              <a:t>correls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reaction</a:t>
            </a:r>
            <a:r>
              <a:rPr lang="fr-FR" dirty="0"/>
              <a:t> times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b="1" dirty="0"/>
              <a:t>Probe</a:t>
            </a:r>
            <a:r>
              <a:rPr lang="fr-FR" dirty="0"/>
              <a:t> phase (Wang)</a:t>
            </a:r>
          </a:p>
          <a:p>
            <a:r>
              <a:rPr lang="fr-FR" dirty="0"/>
              <a:t>Striatum- hippo FC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b="1" dirty="0" err="1"/>
              <a:t>Conditioning</a:t>
            </a:r>
            <a:r>
              <a:rPr lang="fr-FR" dirty="0"/>
              <a:t> phase </a:t>
            </a:r>
            <a:r>
              <a:rPr lang="fr-FR" dirty="0" err="1"/>
              <a:t>correls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performance in </a:t>
            </a:r>
            <a:r>
              <a:rPr lang="fr-FR" b="1" dirty="0"/>
              <a:t>Probe</a:t>
            </a:r>
            <a:r>
              <a:rPr lang="fr-FR" dirty="0"/>
              <a:t> Phase (Wimmer)</a:t>
            </a:r>
          </a:p>
          <a:p>
            <a:endParaRPr lang="fr-FR" dirty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6905F0E3-F438-49D7-BFE3-C11C67E4682F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F8AD1416-B7FD-47E8-B256-C6E151127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Paradigm</a:t>
            </a:r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endParaRPr lang="fr-FR" sz="3600" dirty="0"/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3CD41756-906A-4D96-B661-A8A944A6D6D5}"/>
              </a:ext>
            </a:extLst>
          </p:cNvPr>
          <p:cNvSpPr txBox="1">
            <a:spLocks/>
          </p:cNvSpPr>
          <p:nvPr/>
        </p:nvSpPr>
        <p:spPr>
          <a:xfrm>
            <a:off x="6542908" y="3876454"/>
            <a:ext cx="4653677" cy="2092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b="1" dirty="0" err="1">
                <a:solidFill>
                  <a:schemeClr val="accent6"/>
                </a:solidFill>
              </a:rPr>
              <a:t>Less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hippocampal</a:t>
            </a:r>
            <a:r>
              <a:rPr lang="fr-FR" sz="2800" b="1" dirty="0">
                <a:solidFill>
                  <a:schemeClr val="accent6"/>
                </a:solidFill>
              </a:rPr>
              <a:t>-OFC (and hippo-striatum) </a:t>
            </a:r>
            <a:r>
              <a:rPr lang="fr-FR" sz="2800" b="1" dirty="0" err="1">
                <a:solidFill>
                  <a:schemeClr val="accent6"/>
                </a:solidFill>
              </a:rPr>
              <a:t>functional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connectivity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necessary</a:t>
            </a:r>
            <a:r>
              <a:rPr lang="fr-FR" sz="2800" b="1" dirty="0">
                <a:solidFill>
                  <a:schemeClr val="accent6"/>
                </a:solidFill>
              </a:rPr>
              <a:t> for </a:t>
            </a:r>
            <a:r>
              <a:rPr lang="fr-FR" sz="2800" b="1" dirty="0" err="1">
                <a:solidFill>
                  <a:schemeClr val="accent6"/>
                </a:solidFill>
              </a:rPr>
              <a:t>semantically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linked</a:t>
            </a:r>
            <a:r>
              <a:rPr lang="fr-FR" sz="2800" b="1" dirty="0">
                <a:solidFill>
                  <a:schemeClr val="accent6"/>
                </a:solidFill>
              </a:rPr>
              <a:t> pair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1B91D0-80E0-4320-97D6-9260F0907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454" y="1221466"/>
            <a:ext cx="5100584" cy="27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80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A4B537-972C-49D0-A7A1-21B53131E2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177935"/>
            <a:ext cx="8861522" cy="3857105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Hippocampal activity and connectivity reduced and unrelated to performance for semantically linked pairs</a:t>
            </a:r>
          </a:p>
          <a:p>
            <a:pPr>
              <a:spcAft>
                <a:spcPts val="1800"/>
              </a:spcAft>
            </a:pPr>
            <a:r>
              <a:rPr lang="en-US" dirty="0"/>
              <a:t>Reactivation of the associated stim in </a:t>
            </a:r>
            <a:r>
              <a:rPr lang="en-US" dirty="0" err="1"/>
              <a:t>ealier</a:t>
            </a:r>
            <a:r>
              <a:rPr lang="en-US" dirty="0"/>
              <a:t> repetition for the semantically linked pairs</a:t>
            </a:r>
          </a:p>
          <a:p>
            <a:pPr marL="0" indent="0">
              <a:buNone/>
            </a:pPr>
            <a:r>
              <a:rPr lang="de-DE" dirty="0"/>
              <a:t>+ </a:t>
            </a:r>
            <a:r>
              <a:rPr lang="de-DE" dirty="0" err="1"/>
              <a:t>candidates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facilitation</a:t>
            </a:r>
            <a:r>
              <a:rPr lang="de-DE" dirty="0"/>
              <a:t> = IFG, </a:t>
            </a:r>
            <a:r>
              <a:rPr lang="en-US" dirty="0"/>
              <a:t>entorhinal</a:t>
            </a:r>
            <a:r>
              <a:rPr lang="de-DE" dirty="0"/>
              <a:t> </a:t>
            </a:r>
            <a:r>
              <a:rPr lang="de-DE" dirty="0" err="1"/>
              <a:t>cortex</a:t>
            </a:r>
            <a:r>
              <a:rPr lang="de-DE" dirty="0"/>
              <a:t>, PCC</a:t>
            </a:r>
            <a:endParaRPr lang="en-US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D7B97BF-DA3B-426D-8B87-AA80DF9345E3}"/>
              </a:ext>
            </a:extLst>
          </p:cNvPr>
          <p:cNvSpPr txBox="1">
            <a:spLocks/>
          </p:cNvSpPr>
          <p:nvPr/>
        </p:nvSpPr>
        <p:spPr>
          <a:xfrm>
            <a:off x="565149" y="1204721"/>
            <a:ext cx="8267296" cy="827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1.3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Hypotheses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A968217-79A9-424D-B266-D1268F065C16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5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698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38BCCCBD-ED28-4795-BD51-25794A39C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2.1 Design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AB436DC-5643-42E2-9E85-DB65DCB0E3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2" y="2691637"/>
            <a:ext cx="3857026" cy="3189733"/>
          </a:xfrm>
        </p:spPr>
        <p:txBody>
          <a:bodyPr>
            <a:normAutofit/>
          </a:bodyPr>
          <a:lstStyle/>
          <a:p>
            <a:r>
              <a:rPr lang="de-DE" sz="2800" dirty="0"/>
              <a:t> 2 x 2</a:t>
            </a:r>
          </a:p>
          <a:p>
            <a:pPr lvl="1"/>
            <a:r>
              <a:rPr lang="de-DE" sz="2400" dirty="0" err="1"/>
              <a:t>Semantic</a:t>
            </a:r>
            <a:r>
              <a:rPr lang="de-DE" sz="2400" dirty="0"/>
              <a:t> link</a:t>
            </a:r>
          </a:p>
          <a:p>
            <a:pPr lvl="1"/>
            <a:r>
              <a:rPr lang="de-DE" sz="2400" dirty="0" err="1"/>
              <a:t>Reward</a:t>
            </a:r>
            <a:endParaRPr lang="de-DE" sz="2400" dirty="0"/>
          </a:p>
          <a:p>
            <a:r>
              <a:rPr lang="de-DE" sz="2800" dirty="0"/>
              <a:t> 4</a:t>
            </a:r>
            <a:r>
              <a:rPr lang="en-US" sz="2800" dirty="0"/>
              <a:t> pairs of each = 16</a:t>
            </a:r>
          </a:p>
          <a:p>
            <a:r>
              <a:rPr lang="de-DE" sz="2800" dirty="0"/>
              <a:t> </a:t>
            </a:r>
            <a:r>
              <a:rPr lang="de-DE" sz="2800" dirty="0" err="1"/>
              <a:t>Balanced</a:t>
            </a:r>
            <a:endParaRPr lang="de-DE" sz="2800" dirty="0"/>
          </a:p>
          <a:p>
            <a:endParaRPr lang="de-DE" sz="2800" dirty="0"/>
          </a:p>
        </p:txBody>
      </p:sp>
      <p:pic>
        <p:nvPicPr>
          <p:cNvPr id="52" name="Content Placeholder 51">
            <a:extLst>
              <a:ext uri="{FF2B5EF4-FFF2-40B4-BE49-F238E27FC236}">
                <a16:creationId xmlns:a16="http://schemas.microsoft.com/office/drawing/2014/main" id="{88F15444-029B-4026-8B4C-3192D0BA1D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2475" y="3529806"/>
            <a:ext cx="1514475" cy="1514475"/>
          </a:xfr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238D216-22C2-4104-91EF-EAF2BC15F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7460564"/>
              </p:ext>
            </p:extLst>
          </p:nvPr>
        </p:nvGraphicFramePr>
        <p:xfrm>
          <a:off x="5012282" y="2158341"/>
          <a:ext cx="5722754" cy="4328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1" name="Group 40">
            <a:extLst>
              <a:ext uri="{FF2B5EF4-FFF2-40B4-BE49-F238E27FC236}">
                <a16:creationId xmlns:a16="http://schemas.microsoft.com/office/drawing/2014/main" id="{EB3B0816-54CF-4F11-A2A4-1718F97F0A30}"/>
              </a:ext>
            </a:extLst>
          </p:cNvPr>
          <p:cNvGrpSpPr/>
          <p:nvPr/>
        </p:nvGrpSpPr>
        <p:grpSpPr>
          <a:xfrm>
            <a:off x="6131486" y="916683"/>
            <a:ext cx="3484345" cy="1651670"/>
            <a:chOff x="1108219" y="411234"/>
            <a:chExt cx="1688225" cy="1841966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CC7C67A9-01DD-43BA-A12F-66E9EE1F66A7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Rectangle: Rounded Corners 4">
              <a:extLst>
                <a:ext uri="{FF2B5EF4-FFF2-40B4-BE49-F238E27FC236}">
                  <a16:creationId xmlns:a16="http://schemas.microsoft.com/office/drawing/2014/main" id="{3C74BF4A-98B5-4256-B644-05ACD13AB0E4}"/>
                </a:ext>
              </a:extLst>
            </p:cNvPr>
            <p:cNvSpPr txBox="1"/>
            <p:nvPr/>
          </p:nvSpPr>
          <p:spPr>
            <a:xfrm>
              <a:off x="1190631" y="729799"/>
              <a:ext cx="1523401" cy="152340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dirty="0" err="1"/>
                <a:t>Semantic</a:t>
              </a:r>
              <a:r>
                <a:rPr lang="de-DE" sz="3200" dirty="0"/>
                <a:t> link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kern="1200" dirty="0"/>
                <a:t>0	1</a:t>
              </a:r>
              <a:endParaRPr lang="en-US" sz="3200" kern="120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B5C99BC-A396-4970-9EB3-0ACBD31F7A59}"/>
              </a:ext>
            </a:extLst>
          </p:cNvPr>
          <p:cNvGrpSpPr/>
          <p:nvPr/>
        </p:nvGrpSpPr>
        <p:grpSpPr>
          <a:xfrm rot="16200000">
            <a:off x="3531862" y="3565827"/>
            <a:ext cx="3484345" cy="1513815"/>
            <a:chOff x="1108219" y="411232"/>
            <a:chExt cx="1688225" cy="1688227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6007285F-CC89-4FBC-8021-65732E096F9F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</p:sp>
        <p:sp>
          <p:nvSpPr>
            <p:cNvPr id="46" name="Rectangle: Rounded Corners 4">
              <a:extLst>
                <a:ext uri="{FF2B5EF4-FFF2-40B4-BE49-F238E27FC236}">
                  <a16:creationId xmlns:a16="http://schemas.microsoft.com/office/drawing/2014/main" id="{3F059356-36C4-4D42-B1AD-98694C267780}"/>
                </a:ext>
              </a:extLst>
            </p:cNvPr>
            <p:cNvSpPr txBox="1"/>
            <p:nvPr/>
          </p:nvSpPr>
          <p:spPr>
            <a:xfrm rot="5400000">
              <a:off x="1104521" y="445468"/>
              <a:ext cx="1688225" cy="16197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0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 err="1"/>
                <a:t>Reward</a:t>
              </a:r>
              <a:endParaRPr lang="de-DE" sz="2800" kern="12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1</a:t>
              </a:r>
              <a:endParaRPr lang="en-US" sz="2800" kern="1200" dirty="0"/>
            </a:p>
          </p:txBody>
        </p:sp>
      </p:grpSp>
      <p:pic>
        <p:nvPicPr>
          <p:cNvPr id="47" name="Espace réservé du contenu 5">
            <a:extLst>
              <a:ext uri="{FF2B5EF4-FFF2-40B4-BE49-F238E27FC236}">
                <a16:creationId xmlns:a16="http://schemas.microsoft.com/office/drawing/2014/main" id="{AE2F5855-DF10-44A0-97E1-4EEC47D674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4" y="2982677"/>
            <a:ext cx="800326" cy="800326"/>
          </a:xfrm>
          <a:prstGeom prst="rect">
            <a:avLst/>
          </a:prstGeom>
        </p:spPr>
      </p:pic>
      <p:pic>
        <p:nvPicPr>
          <p:cNvPr id="48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75A396AA-2208-4855-9081-4C838D01A1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6" y="2982677"/>
            <a:ext cx="800326" cy="800326"/>
          </a:xfrm>
          <a:prstGeom prst="rect">
            <a:avLst/>
          </a:prstGeom>
        </p:spPr>
      </p:pic>
      <p:pic>
        <p:nvPicPr>
          <p:cNvPr id="49" name="Image 2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65B6B8EE-3A7A-4EC5-8599-2D4713FEE54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983" y="4766596"/>
            <a:ext cx="800327" cy="800327"/>
          </a:xfrm>
          <a:prstGeom prst="rect">
            <a:avLst/>
          </a:prstGeom>
        </p:spPr>
      </p:pic>
      <p:pic>
        <p:nvPicPr>
          <p:cNvPr id="14" name="Picture 13" descr="Shape, circle&#10;&#10;Description generated with very high confidence">
            <a:extLst>
              <a:ext uri="{FF2B5EF4-FFF2-40B4-BE49-F238E27FC236}">
                <a16:creationId xmlns:a16="http://schemas.microsoft.com/office/drawing/2014/main" id="{F6701DFA-C94B-4A74-B3EE-635D49636C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709" y="2977465"/>
            <a:ext cx="800327" cy="80032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88BAA8C2-70FF-45A8-91B7-691F77EB7A0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939" y="2977465"/>
            <a:ext cx="800327" cy="800327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E49C7FE-616B-4CCA-ACD9-32A38496C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7" y="2977465"/>
            <a:ext cx="800326" cy="80032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0E28EF0-BB51-4B28-92C0-E8597A551EE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37" y="4852952"/>
            <a:ext cx="800327" cy="800327"/>
          </a:xfrm>
          <a:prstGeom prst="rect">
            <a:avLst/>
          </a:prstGeom>
        </p:spPr>
      </p:pic>
      <p:pic>
        <p:nvPicPr>
          <p:cNvPr id="60" name="Picture 59" descr="A picture containing clothing, headdress, helmet, yellow&#10;&#10;Description generated with very high confidence">
            <a:extLst>
              <a:ext uri="{FF2B5EF4-FFF2-40B4-BE49-F238E27FC236}">
                <a16:creationId xmlns:a16="http://schemas.microsoft.com/office/drawing/2014/main" id="{98BE29F9-E344-4181-A230-D800B6F25A0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6" y="4852952"/>
            <a:ext cx="800327" cy="800327"/>
          </a:xfrm>
          <a:prstGeom prst="rect">
            <a:avLst/>
          </a:prstGeom>
        </p:spPr>
      </p:pic>
      <p:pic>
        <p:nvPicPr>
          <p:cNvPr id="62" name="Picture 61" descr="A picture containing indoor, rack, furniture, cluttered&#10;&#10;Description generated with very high confidence">
            <a:extLst>
              <a:ext uri="{FF2B5EF4-FFF2-40B4-BE49-F238E27FC236}">
                <a16:creationId xmlns:a16="http://schemas.microsoft.com/office/drawing/2014/main" id="{2AAF51EC-D6D0-4B5D-8DFC-943C784546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5" y="4852951"/>
            <a:ext cx="800327" cy="80032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F44C6855-5ADD-477B-B9AD-D91257AC54F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2" y="4852951"/>
            <a:ext cx="800327" cy="80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4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theme/theme1.xml><?xml version="1.0" encoding="utf-8"?>
<a:theme xmlns:a="http://schemas.openxmlformats.org/drawingml/2006/main" name="Madrid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5E2E8"/>
      </a:lt2>
      <a:accent1>
        <a:srgbClr val="87A96B"/>
      </a:accent1>
      <a:accent2>
        <a:srgbClr val="9BA557"/>
      </a:accent2>
      <a:accent3>
        <a:srgbClr val="B69F68"/>
      </a:accent3>
      <a:accent4>
        <a:srgbClr val="CC886C"/>
      </a:accent4>
      <a:accent5>
        <a:srgbClr val="D68791"/>
      </a:accent5>
      <a:accent6>
        <a:srgbClr val="CC6CA0"/>
      </a:accent6>
      <a:hlink>
        <a:srgbClr val="8F69AE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610</Words>
  <Application>Microsoft Office PowerPoint</Application>
  <PresentationFormat>Grand écran</PresentationFormat>
  <Paragraphs>157</Paragraphs>
  <Slides>15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Calibri,Helvetica,sans-serif,EmojiFont,Apple Color Emoji,Segoe UI Emoji,NotoColorEmoji,Segoe UI Symbol,Android Emoji,EmojiSymbols</vt:lpstr>
      <vt:lpstr>Seaford Display</vt:lpstr>
      <vt:lpstr>System Font Regular</vt:lpstr>
      <vt:lpstr>Tenorite</vt:lpstr>
      <vt:lpstr>Verdana, Arial, Helvetica, sans-serif</vt:lpstr>
      <vt:lpstr>MadridVTI</vt:lpstr>
      <vt:lpstr>Effects of semantic associations and reward on hippocampal transitive inference processes</vt:lpstr>
      <vt:lpstr>1.1 Associative Inference</vt:lpstr>
      <vt:lpstr>1.1 Associative Inference</vt:lpstr>
      <vt:lpstr> How does semantic memory facilitate associative learning? </vt:lpstr>
      <vt:lpstr>1.2 Paradigm</vt:lpstr>
      <vt:lpstr>1.2 Paradigm</vt:lpstr>
      <vt:lpstr>1.2 Paradigm </vt:lpstr>
      <vt:lpstr>Présentation PowerPoint</vt:lpstr>
      <vt:lpstr>2.1 Design</vt:lpstr>
      <vt:lpstr>2.1 Design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Leprévost</dc:creator>
  <cp:lastModifiedBy>Milto Gramini</cp:lastModifiedBy>
  <cp:revision>92</cp:revision>
  <dcterms:created xsi:type="dcterms:W3CDTF">2021-12-07T15:10:25Z</dcterms:created>
  <dcterms:modified xsi:type="dcterms:W3CDTF">2022-01-13T13:10:05Z</dcterms:modified>
</cp:coreProperties>
</file>